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Vollkorn"/>
      <p:bold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8" roundtripDataSignature="AMtx7miipsIGgnc5wSmXgumCmlLJTKgp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Vollkorn-boldItalic.fntdata"/><Relationship Id="rId16" Type="http://schemas.openxmlformats.org/officeDocument/2006/relationships/font" Target="fonts/Vollkorn-bold.fntdata"/><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27.png"/><Relationship Id="rId9" Type="http://schemas.openxmlformats.org/officeDocument/2006/relationships/image" Target="../media/image3.jp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1.png"/><Relationship Id="rId9" Type="http://schemas.openxmlformats.org/officeDocument/2006/relationships/image" Target="../media/image32.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1.png"/><Relationship Id="rId9"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3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28700" y="781811"/>
            <a:ext cx="16230600" cy="8302706"/>
            <a:chOff x="0" y="0"/>
            <a:chExt cx="21640800" cy="11070274"/>
          </a:xfrm>
        </p:grpSpPr>
        <p:sp>
          <p:nvSpPr>
            <p:cNvPr id="85" name="Google Shape;85;p1"/>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1"/>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2316351" y="3703825"/>
            <a:ext cx="13655400" cy="23148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i="1" lang="en-US" sz="4557">
                <a:solidFill>
                  <a:srgbClr val="5F1A1F"/>
                </a:solidFill>
                <a:latin typeface="Vollkorn"/>
                <a:ea typeface="Vollkorn"/>
                <a:cs typeface="Vollkorn"/>
                <a:sym typeface="Vollkorn"/>
              </a:rPr>
              <a:t>ĐẢNG CỘNG SẢN VIỆT NAM RA ĐỜI</a:t>
            </a:r>
            <a:endParaRPr i="1"/>
          </a:p>
          <a:p>
            <a:pPr indent="0" lvl="0" marL="0" marR="0" rtl="0" algn="ctr">
              <a:lnSpc>
                <a:spcPct val="115000"/>
              </a:lnSpc>
              <a:spcBef>
                <a:spcPts val="0"/>
              </a:spcBef>
              <a:spcAft>
                <a:spcPts val="0"/>
              </a:spcAft>
              <a:buNone/>
            </a:pPr>
            <a:r>
              <a:rPr b="1" i="1" lang="en-US" sz="4557">
                <a:solidFill>
                  <a:srgbClr val="5F1A1F"/>
                </a:solidFill>
                <a:latin typeface="Vollkorn"/>
                <a:ea typeface="Vollkorn"/>
                <a:cs typeface="Vollkorn"/>
                <a:sym typeface="Vollkorn"/>
              </a:rPr>
              <a:t>VÀ LÃNH ĐẠO ĐẤU TRANH GIÀNH CHÍNH QUYỀN</a:t>
            </a:r>
            <a:endParaRPr i="1"/>
          </a:p>
          <a:p>
            <a:pPr indent="0" lvl="0" marL="0" marR="0" rtl="0" algn="ctr">
              <a:lnSpc>
                <a:spcPct val="115000"/>
              </a:lnSpc>
              <a:spcBef>
                <a:spcPts val="0"/>
              </a:spcBef>
              <a:spcAft>
                <a:spcPts val="0"/>
              </a:spcAft>
              <a:buNone/>
            </a:pPr>
            <a:r>
              <a:rPr b="1" i="1" lang="en-US" sz="4557">
                <a:solidFill>
                  <a:srgbClr val="5F1A1F"/>
                </a:solidFill>
                <a:latin typeface="Vollkorn"/>
                <a:ea typeface="Vollkorn"/>
                <a:cs typeface="Vollkorn"/>
                <a:sym typeface="Vollkorn"/>
              </a:rPr>
              <a:t>(1930 - 1945)</a:t>
            </a:r>
            <a:endParaRPr i="1"/>
          </a:p>
        </p:txBody>
      </p:sp>
      <p:sp>
        <p:nvSpPr>
          <p:cNvPr id="92" name="Google Shape;92;p1"/>
          <p:cNvSpPr/>
          <p:nvPr/>
        </p:nvSpPr>
        <p:spPr>
          <a:xfrm rot="2398538">
            <a:off x="7747036" y="5227201"/>
            <a:ext cx="2793927" cy="2448496"/>
          </a:xfrm>
          <a:custGeom>
            <a:rect b="b" l="l" r="r" t="t"/>
            <a:pathLst>
              <a:path extrusionOk="0" h="2448496" w="2793927">
                <a:moveTo>
                  <a:pt x="0" y="0"/>
                </a:moveTo>
                <a:lnTo>
                  <a:pt x="2793928" y="0"/>
                </a:lnTo>
                <a:lnTo>
                  <a:pt x="2793928" y="2448496"/>
                </a:lnTo>
                <a:lnTo>
                  <a:pt x="0" y="24484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txBox="1"/>
          <p:nvPr/>
        </p:nvSpPr>
        <p:spPr>
          <a:xfrm>
            <a:off x="2669204" y="7796190"/>
            <a:ext cx="129663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6000">
                <a:solidFill>
                  <a:srgbClr val="E9E3D0"/>
                </a:solidFill>
                <a:latin typeface="Vollkorn"/>
                <a:ea typeface="Vollkorn"/>
                <a:cs typeface="Vollkorn"/>
                <a:sym typeface="Vollkorn"/>
              </a:rPr>
              <a:t>Chương 1</a:t>
            </a:r>
            <a:endParaRPr i="1"/>
          </a:p>
        </p:txBody>
      </p:sp>
      <p:sp>
        <p:nvSpPr>
          <p:cNvPr id="96" name="Google Shape;96;p1"/>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9">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51" name="Shape 251"/>
        <p:cNvGrpSpPr/>
        <p:nvPr/>
      </p:nvGrpSpPr>
      <p:grpSpPr>
        <a:xfrm>
          <a:off x="0" y="0"/>
          <a:ext cx="0" cy="0"/>
          <a:chOff x="0" y="0"/>
          <a:chExt cx="0" cy="0"/>
        </a:xfrm>
      </p:grpSpPr>
      <p:grpSp>
        <p:nvGrpSpPr>
          <p:cNvPr id="252" name="Google Shape;252;p10"/>
          <p:cNvGrpSpPr/>
          <p:nvPr/>
        </p:nvGrpSpPr>
        <p:grpSpPr>
          <a:xfrm>
            <a:off x="1028700" y="781811"/>
            <a:ext cx="16230600" cy="8302706"/>
            <a:chOff x="0" y="0"/>
            <a:chExt cx="21640800" cy="11070274"/>
          </a:xfrm>
        </p:grpSpPr>
        <p:sp>
          <p:nvSpPr>
            <p:cNvPr id="253" name="Google Shape;253;p10"/>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0"/>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10"/>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10"/>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7" name="Google Shape;257;p10"/>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10"/>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0"/>
          <p:cNvSpPr txBox="1"/>
          <p:nvPr/>
        </p:nvSpPr>
        <p:spPr>
          <a:xfrm>
            <a:off x="2324729" y="4269628"/>
            <a:ext cx="13655298" cy="1193722"/>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US" sz="6999">
                <a:solidFill>
                  <a:srgbClr val="5F1A1F"/>
                </a:solidFill>
                <a:latin typeface="Vollkorn"/>
                <a:ea typeface="Vollkorn"/>
                <a:cs typeface="Vollkorn"/>
                <a:sym typeface="Vollkorn"/>
              </a:rPr>
              <a:t>XIN CẢM ƠN!!!</a:t>
            </a:r>
            <a:endParaRPr/>
          </a:p>
        </p:txBody>
      </p:sp>
      <p:sp>
        <p:nvSpPr>
          <p:cNvPr id="260" name="Google Shape;260;p10"/>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10"/>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0"/>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8">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3D0"/>
        </a:solidFill>
      </p:bgPr>
    </p:bg>
    <p:spTree>
      <p:nvGrpSpPr>
        <p:cNvPr id="100" name="Shape 100"/>
        <p:cNvGrpSpPr/>
        <p:nvPr/>
      </p:nvGrpSpPr>
      <p:grpSpPr>
        <a:xfrm>
          <a:off x="0" y="0"/>
          <a:ext cx="0" cy="0"/>
          <a:chOff x="0" y="0"/>
          <a:chExt cx="0" cy="0"/>
        </a:xfrm>
      </p:grpSpPr>
      <p:grpSp>
        <p:nvGrpSpPr>
          <p:cNvPr id="101" name="Google Shape;101;p2"/>
          <p:cNvGrpSpPr/>
          <p:nvPr/>
        </p:nvGrpSpPr>
        <p:grpSpPr>
          <a:xfrm>
            <a:off x="1005194" y="2849558"/>
            <a:ext cx="16277654" cy="4587883"/>
            <a:chOff x="0" y="0"/>
            <a:chExt cx="21703540" cy="6117178"/>
          </a:xfrm>
        </p:grpSpPr>
        <p:sp>
          <p:nvSpPr>
            <p:cNvPr id="102" name="Google Shape;102;p2"/>
            <p:cNvSpPr/>
            <p:nvPr/>
          </p:nvSpPr>
          <p:spPr>
            <a:xfrm>
              <a:off x="625104" y="0"/>
              <a:ext cx="20390592" cy="6117178"/>
            </a:xfrm>
            <a:custGeom>
              <a:rect b="b" l="l" r="r" t="t"/>
              <a:pathLst>
                <a:path extrusionOk="0" h="6117178" w="20390592">
                  <a:moveTo>
                    <a:pt x="0" y="0"/>
                  </a:moveTo>
                  <a:lnTo>
                    <a:pt x="20390592" y="0"/>
                  </a:lnTo>
                  <a:lnTo>
                    <a:pt x="20390592" y="6117178"/>
                  </a:lnTo>
                  <a:lnTo>
                    <a:pt x="0" y="611717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03" name="Google Shape;103;p2"/>
            <p:cNvSpPr txBox="1"/>
            <p:nvPr/>
          </p:nvSpPr>
          <p:spPr>
            <a:xfrm>
              <a:off x="2176168" y="2334741"/>
              <a:ext cx="17288400" cy="1231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6000">
                  <a:solidFill>
                    <a:srgbClr val="FFFE1F"/>
                  </a:solidFill>
                  <a:latin typeface="Vollkorn"/>
                  <a:ea typeface="Vollkorn"/>
                  <a:cs typeface="Vollkorn"/>
                  <a:sym typeface="Vollkorn"/>
                </a:rPr>
                <a:t>Chương 1</a:t>
              </a:r>
              <a:endParaRPr i="1"/>
            </a:p>
          </p:txBody>
        </p:sp>
        <p:sp>
          <p:nvSpPr>
            <p:cNvPr id="104" name="Google Shape;104;p2"/>
            <p:cNvSpPr txBox="1"/>
            <p:nvPr/>
          </p:nvSpPr>
          <p:spPr>
            <a:xfrm>
              <a:off x="0" y="2410941"/>
              <a:ext cx="6825600" cy="162150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Đảng Cộng sản Việt Nam ra đời &amp; </a:t>
              </a:r>
              <a:endParaRPr i="1"/>
            </a:p>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Cương lĩnh chính trị đầu tiên </a:t>
              </a:r>
              <a:endParaRPr i="1"/>
            </a:p>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của Đảng (2/1930)</a:t>
              </a:r>
              <a:endParaRPr i="1"/>
            </a:p>
          </p:txBody>
        </p:sp>
        <p:sp>
          <p:nvSpPr>
            <p:cNvPr id="105" name="Google Shape;105;p2"/>
            <p:cNvSpPr txBox="1"/>
            <p:nvPr/>
          </p:nvSpPr>
          <p:spPr>
            <a:xfrm>
              <a:off x="14877940" y="2290557"/>
              <a:ext cx="6825600" cy="17775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Lãnh đạo quá trình đấu tranh </a:t>
              </a:r>
              <a:endParaRPr i="1"/>
            </a:p>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giành chính quyền </a:t>
              </a:r>
              <a:endParaRPr i="1"/>
            </a:p>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(1930 - 1945)</a:t>
              </a:r>
              <a:endParaRPr i="1"/>
            </a:p>
          </p:txBody>
        </p:sp>
      </p:grpSp>
      <p:sp>
        <p:nvSpPr>
          <p:cNvPr id="106" name="Google Shape;106;p2"/>
          <p:cNvSpPr txBox="1"/>
          <p:nvPr/>
        </p:nvSpPr>
        <p:spPr>
          <a:xfrm>
            <a:off x="2315982" y="1817217"/>
            <a:ext cx="25446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Bối cảnh lịch sử</a:t>
            </a:r>
            <a:endParaRPr i="1"/>
          </a:p>
        </p:txBody>
      </p:sp>
      <p:sp>
        <p:nvSpPr>
          <p:cNvPr id="107" name="Google Shape;107;p2"/>
          <p:cNvSpPr txBox="1"/>
          <p:nvPr/>
        </p:nvSpPr>
        <p:spPr>
          <a:xfrm>
            <a:off x="0" y="2634235"/>
            <a:ext cx="71766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Nguyễn Ái Quốc chuẩn bị các điều kiện để thành lập Đảng</a:t>
            </a:r>
            <a:endParaRPr i="1"/>
          </a:p>
        </p:txBody>
      </p:sp>
      <p:sp>
        <p:nvSpPr>
          <p:cNvPr id="108" name="Google Shape;108;p2"/>
          <p:cNvSpPr txBox="1"/>
          <p:nvPr/>
        </p:nvSpPr>
        <p:spPr>
          <a:xfrm>
            <a:off x="0" y="6667720"/>
            <a:ext cx="7176600" cy="1211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279">
                <a:solidFill>
                  <a:srgbClr val="000000"/>
                </a:solidFill>
                <a:latin typeface="Vollkorn"/>
                <a:ea typeface="Vollkorn"/>
                <a:cs typeface="Vollkorn"/>
                <a:sym typeface="Vollkorn"/>
              </a:rPr>
              <a:t>Thành lập Đảng Cộng sản Việt Nam và Cương lĩnh chính trị đầu tiên của Đảng</a:t>
            </a:r>
            <a:endParaRPr i="1"/>
          </a:p>
        </p:txBody>
      </p:sp>
      <p:sp>
        <p:nvSpPr>
          <p:cNvPr id="109" name="Google Shape;109;p2"/>
          <p:cNvSpPr txBox="1"/>
          <p:nvPr/>
        </p:nvSpPr>
        <p:spPr>
          <a:xfrm>
            <a:off x="939911" y="8086835"/>
            <a:ext cx="5296800" cy="1211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279">
                <a:solidFill>
                  <a:srgbClr val="000000"/>
                </a:solidFill>
                <a:latin typeface="Vollkorn"/>
                <a:ea typeface="Vollkorn"/>
                <a:cs typeface="Vollkorn"/>
                <a:sym typeface="Vollkorn"/>
              </a:rPr>
              <a:t>Ý nghĩa lịch sử của việc thành lập </a:t>
            </a:r>
            <a:endParaRPr i="1"/>
          </a:p>
          <a:p>
            <a:pPr indent="0" lvl="0" marL="0" marR="0" rtl="0" algn="ctr">
              <a:lnSpc>
                <a:spcPct val="140012"/>
              </a:lnSpc>
              <a:spcBef>
                <a:spcPts val="0"/>
              </a:spcBef>
              <a:spcAft>
                <a:spcPts val="0"/>
              </a:spcAft>
              <a:buNone/>
            </a:pPr>
            <a:r>
              <a:rPr i="1" lang="en-US" sz="3279">
                <a:solidFill>
                  <a:srgbClr val="000000"/>
                </a:solidFill>
                <a:latin typeface="Vollkorn"/>
                <a:ea typeface="Vollkorn"/>
                <a:cs typeface="Vollkorn"/>
                <a:sym typeface="Vollkorn"/>
              </a:rPr>
              <a:t>Đảng Cộng sản Việt Nam </a:t>
            </a:r>
            <a:endParaRPr i="1"/>
          </a:p>
        </p:txBody>
      </p:sp>
      <p:sp>
        <p:nvSpPr>
          <p:cNvPr id="110" name="Google Shape;110;p2"/>
          <p:cNvSpPr txBox="1"/>
          <p:nvPr/>
        </p:nvSpPr>
        <p:spPr>
          <a:xfrm>
            <a:off x="11601325" y="1517179"/>
            <a:ext cx="62409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Phong trào cách mạng 1930 - 1931 và </a:t>
            </a:r>
            <a:endParaRPr i="1"/>
          </a:p>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khôi phục phong trào 1932 - 1935</a:t>
            </a:r>
            <a:endParaRPr i="1"/>
          </a:p>
        </p:txBody>
      </p:sp>
      <p:sp>
        <p:nvSpPr>
          <p:cNvPr id="111" name="Google Shape;111;p2"/>
          <p:cNvSpPr txBox="1"/>
          <p:nvPr/>
        </p:nvSpPr>
        <p:spPr>
          <a:xfrm>
            <a:off x="12091933" y="3191392"/>
            <a:ext cx="52599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Phong trào dân chủ 1936 - 1939</a:t>
            </a:r>
            <a:endParaRPr i="1"/>
          </a:p>
        </p:txBody>
      </p:sp>
      <p:sp>
        <p:nvSpPr>
          <p:cNvPr id="112" name="Google Shape;112;p2"/>
          <p:cNvSpPr txBox="1"/>
          <p:nvPr/>
        </p:nvSpPr>
        <p:spPr>
          <a:xfrm>
            <a:off x="12273264" y="6658195"/>
            <a:ext cx="49626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Phong trào giải phóng dân tộc</a:t>
            </a:r>
            <a:endParaRPr i="1" sz="3379">
              <a:solidFill>
                <a:srgbClr val="000000"/>
              </a:solidFill>
              <a:latin typeface="Vollkorn"/>
              <a:ea typeface="Vollkorn"/>
              <a:cs typeface="Vollkorn"/>
              <a:sym typeface="Vollkorn"/>
            </a:endParaRPr>
          </a:p>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1939 - 1945</a:t>
            </a:r>
            <a:endParaRPr i="1"/>
          </a:p>
        </p:txBody>
      </p:sp>
      <p:sp>
        <p:nvSpPr>
          <p:cNvPr id="113" name="Google Shape;113;p2"/>
          <p:cNvSpPr txBox="1"/>
          <p:nvPr/>
        </p:nvSpPr>
        <p:spPr>
          <a:xfrm>
            <a:off x="10352361" y="8077310"/>
            <a:ext cx="79356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1" lang="en-US" sz="3379">
                <a:solidFill>
                  <a:srgbClr val="000000"/>
                </a:solidFill>
                <a:latin typeface="Vollkorn"/>
                <a:ea typeface="Vollkorn"/>
                <a:cs typeface="Vollkorn"/>
                <a:sym typeface="Vollkorn"/>
              </a:rPr>
              <a:t>Tính chất, ý nghĩa và bài học kinh nghiệm của Cách mạng Tháng Tám 1945</a:t>
            </a:r>
            <a:endParaRPr i="1"/>
          </a:p>
        </p:txBody>
      </p:sp>
      <p:sp>
        <p:nvSpPr>
          <p:cNvPr id="114" name="Google Shape;114;p2"/>
          <p:cNvSpPr/>
          <p:nvPr/>
        </p:nvSpPr>
        <p:spPr>
          <a:xfrm>
            <a:off x="8330681" y="47838"/>
            <a:ext cx="1626638" cy="703461"/>
          </a:xfrm>
          <a:custGeom>
            <a:rect b="b" l="l" r="r" t="t"/>
            <a:pathLst>
              <a:path extrusionOk="0" h="703461" w="1626638">
                <a:moveTo>
                  <a:pt x="0" y="0"/>
                </a:moveTo>
                <a:lnTo>
                  <a:pt x="1626638" y="0"/>
                </a:lnTo>
                <a:lnTo>
                  <a:pt x="1626638" y="703461"/>
                </a:lnTo>
                <a:lnTo>
                  <a:pt x="0" y="703461"/>
                </a:lnTo>
                <a:lnTo>
                  <a:pt x="0" y="0"/>
                </a:lnTo>
                <a:close/>
              </a:path>
            </a:pathLst>
          </a:custGeom>
          <a:blipFill rotWithShape="1">
            <a:blip r:embed="rId4">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18" name="Shape 118"/>
        <p:cNvGrpSpPr/>
        <p:nvPr/>
      </p:nvGrpSpPr>
      <p:grpSpPr>
        <a:xfrm>
          <a:off x="0" y="0"/>
          <a:ext cx="0" cy="0"/>
          <a:chOff x="0" y="0"/>
          <a:chExt cx="0" cy="0"/>
        </a:xfrm>
      </p:grpSpPr>
      <p:sp>
        <p:nvSpPr>
          <p:cNvPr id="119" name="Google Shape;119;p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0" name="Google Shape;120;p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1" name="Google Shape;121;p3"/>
          <p:cNvGrpSpPr/>
          <p:nvPr/>
        </p:nvGrpSpPr>
        <p:grpSpPr>
          <a:xfrm>
            <a:off x="700348" y="2235801"/>
            <a:ext cx="3232349" cy="1208911"/>
            <a:chOff x="0" y="0"/>
            <a:chExt cx="4309800" cy="1611881"/>
          </a:xfrm>
        </p:grpSpPr>
        <p:sp>
          <p:nvSpPr>
            <p:cNvPr id="122" name="Google Shape;122;p3"/>
            <p:cNvSpPr/>
            <p:nvPr/>
          </p:nvSpPr>
          <p:spPr>
            <a:xfrm flipH="1">
              <a:off x="152585" y="0"/>
              <a:ext cx="4004674" cy="1611881"/>
            </a:xfrm>
            <a:custGeom>
              <a:rect b="b" l="l" r="r" t="t"/>
              <a:pathLst>
                <a:path extrusionOk="0" h="1611881" w="4004674">
                  <a:moveTo>
                    <a:pt x="4004674" y="0"/>
                  </a:moveTo>
                  <a:lnTo>
                    <a:pt x="0" y="0"/>
                  </a:lnTo>
                  <a:lnTo>
                    <a:pt x="0" y="1611881"/>
                  </a:lnTo>
                  <a:lnTo>
                    <a:pt x="4004674" y="1611881"/>
                  </a:lnTo>
                  <a:lnTo>
                    <a:pt x="4004674"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3" name="Google Shape;123;p3"/>
            <p:cNvSpPr txBox="1"/>
            <p:nvPr/>
          </p:nvSpPr>
          <p:spPr>
            <a:xfrm>
              <a:off x="0" y="385782"/>
              <a:ext cx="4309800" cy="71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3500">
                  <a:solidFill>
                    <a:srgbClr val="000000"/>
                  </a:solidFill>
                  <a:latin typeface="Vollkorn"/>
                  <a:ea typeface="Vollkorn"/>
                  <a:cs typeface="Vollkorn"/>
                  <a:sym typeface="Vollkorn"/>
                </a:rPr>
                <a:t>Tính chất</a:t>
              </a:r>
              <a:endParaRPr i="1"/>
            </a:p>
          </p:txBody>
        </p:sp>
      </p:grpSp>
      <p:sp>
        <p:nvSpPr>
          <p:cNvPr id="124" name="Google Shape;124;p3"/>
          <p:cNvSpPr/>
          <p:nvPr/>
        </p:nvSpPr>
        <p:spPr>
          <a:xfrm>
            <a:off x="9527844" y="3956177"/>
            <a:ext cx="7865344" cy="4574318"/>
          </a:xfrm>
          <a:custGeom>
            <a:rect b="b" l="l" r="r" t="t"/>
            <a:pathLst>
              <a:path extrusionOk="0" h="4574318" w="7865344">
                <a:moveTo>
                  <a:pt x="0" y="0"/>
                </a:moveTo>
                <a:lnTo>
                  <a:pt x="7865344" y="0"/>
                </a:lnTo>
                <a:lnTo>
                  <a:pt x="7865344" y="4574319"/>
                </a:lnTo>
                <a:lnTo>
                  <a:pt x="0" y="4574319"/>
                </a:lnTo>
                <a:lnTo>
                  <a:pt x="0" y="0"/>
                </a:lnTo>
                <a:close/>
              </a:path>
            </a:pathLst>
          </a:custGeom>
          <a:blipFill rotWithShape="1">
            <a:blip r:embed="rId5">
              <a:alphaModFix/>
            </a:blip>
            <a:stretch>
              <a:fillRect b="0" l="0" r="0" t="0"/>
            </a:stretch>
          </a:blipFill>
          <a:ln cap="rnd" cmpd="sng" w="38100">
            <a:solidFill>
              <a:srgbClr val="FFFE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5" name="Google Shape;125;p3"/>
          <p:cNvSpPr txBox="1"/>
          <p:nvPr/>
        </p:nvSpPr>
        <p:spPr>
          <a:xfrm>
            <a:off x="2316539" y="1296576"/>
            <a:ext cx="136548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Tính chất, ý nghĩa và bài học kinh nghiệm của Cách mạng Tháng Tám 1945</a:t>
            </a:r>
            <a:endParaRPr i="1"/>
          </a:p>
        </p:txBody>
      </p:sp>
      <p:sp>
        <p:nvSpPr>
          <p:cNvPr id="126" name="Google Shape;126;p3"/>
          <p:cNvSpPr txBox="1"/>
          <p:nvPr/>
        </p:nvSpPr>
        <p:spPr>
          <a:xfrm>
            <a:off x="3199626" y="722724"/>
            <a:ext cx="119643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127" name="Google Shape;127;p3"/>
          <p:cNvSpPr txBox="1"/>
          <p:nvPr/>
        </p:nvSpPr>
        <p:spPr>
          <a:xfrm>
            <a:off x="1456429" y="4540874"/>
            <a:ext cx="7687500" cy="34329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Cách mạng Tháng Tám năm 1945</a:t>
            </a:r>
            <a:endParaRPr i="1"/>
          </a:p>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“là một cuộc cách mạng </a:t>
            </a:r>
            <a:r>
              <a:rPr i="1" lang="en-US" sz="3379" u="sng">
                <a:solidFill>
                  <a:srgbClr val="FFFFFF"/>
                </a:solidFill>
                <a:latin typeface="Vollkorn"/>
                <a:ea typeface="Vollkorn"/>
                <a:cs typeface="Vollkorn"/>
                <a:sym typeface="Vollkorn"/>
              </a:rPr>
              <a:t>giải phóng dân tộc</a:t>
            </a:r>
            <a:r>
              <a:rPr i="1" lang="en-US" sz="3379">
                <a:solidFill>
                  <a:srgbClr val="FFFFFF"/>
                </a:solidFill>
                <a:latin typeface="Vollkorn"/>
                <a:ea typeface="Vollkorn"/>
                <a:cs typeface="Vollkorn"/>
                <a:sym typeface="Vollkorn"/>
              </a:rPr>
              <a:t> mang </a:t>
            </a:r>
            <a:r>
              <a:rPr i="1" lang="en-US" sz="3379" u="sng">
                <a:solidFill>
                  <a:srgbClr val="FFFFFF"/>
                </a:solidFill>
                <a:latin typeface="Vollkorn"/>
                <a:ea typeface="Vollkorn"/>
                <a:cs typeface="Vollkorn"/>
                <a:sym typeface="Vollkorn"/>
              </a:rPr>
              <a:t>tính chất dân chủ mới</a:t>
            </a:r>
            <a:r>
              <a:rPr i="1" lang="en-US" sz="3379">
                <a:solidFill>
                  <a:srgbClr val="FFFFFF"/>
                </a:solidFill>
                <a:latin typeface="Vollkorn"/>
                <a:ea typeface="Vollkorn"/>
                <a:cs typeface="Vollkorn"/>
                <a:sym typeface="Vollkorn"/>
              </a:rPr>
              <a:t>. </a:t>
            </a:r>
            <a:endParaRPr i="1"/>
          </a:p>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Nó là một bộ phận khăng khít của cách mạng dân tộc dân chủ nhân dân Việt Nam”</a:t>
            </a:r>
            <a:endParaRPr i="1"/>
          </a:p>
        </p:txBody>
      </p:sp>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31" name="Shape 131"/>
        <p:cNvGrpSpPr/>
        <p:nvPr/>
      </p:nvGrpSpPr>
      <p:grpSpPr>
        <a:xfrm>
          <a:off x="0" y="0"/>
          <a:ext cx="0" cy="0"/>
          <a:chOff x="0" y="0"/>
          <a:chExt cx="0" cy="0"/>
        </a:xfrm>
      </p:grpSpPr>
      <p:sp>
        <p:nvSpPr>
          <p:cNvPr id="132" name="Google Shape;132;p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3" name="Google Shape;133;p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4" name="Google Shape;134;p4"/>
          <p:cNvGrpSpPr/>
          <p:nvPr/>
        </p:nvGrpSpPr>
        <p:grpSpPr>
          <a:xfrm>
            <a:off x="700348" y="2235801"/>
            <a:ext cx="3232349" cy="1208911"/>
            <a:chOff x="0" y="0"/>
            <a:chExt cx="4309800" cy="1611881"/>
          </a:xfrm>
        </p:grpSpPr>
        <p:sp>
          <p:nvSpPr>
            <p:cNvPr id="135" name="Google Shape;135;p4"/>
            <p:cNvSpPr/>
            <p:nvPr/>
          </p:nvSpPr>
          <p:spPr>
            <a:xfrm flipH="1">
              <a:off x="152585" y="0"/>
              <a:ext cx="4004674" cy="1611881"/>
            </a:xfrm>
            <a:custGeom>
              <a:rect b="b" l="l" r="r" t="t"/>
              <a:pathLst>
                <a:path extrusionOk="0" h="1611881" w="4004674">
                  <a:moveTo>
                    <a:pt x="4004674" y="0"/>
                  </a:moveTo>
                  <a:lnTo>
                    <a:pt x="0" y="0"/>
                  </a:lnTo>
                  <a:lnTo>
                    <a:pt x="0" y="1611881"/>
                  </a:lnTo>
                  <a:lnTo>
                    <a:pt x="4004674" y="1611881"/>
                  </a:lnTo>
                  <a:lnTo>
                    <a:pt x="4004674"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6" name="Google Shape;136;p4"/>
            <p:cNvSpPr txBox="1"/>
            <p:nvPr/>
          </p:nvSpPr>
          <p:spPr>
            <a:xfrm>
              <a:off x="0" y="385782"/>
              <a:ext cx="4309800" cy="71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3500">
                  <a:solidFill>
                    <a:srgbClr val="000000"/>
                  </a:solidFill>
                  <a:latin typeface="Vollkorn"/>
                  <a:ea typeface="Vollkorn"/>
                  <a:cs typeface="Vollkorn"/>
                  <a:sym typeface="Vollkorn"/>
                </a:rPr>
                <a:t>Tính chất</a:t>
              </a:r>
              <a:endParaRPr i="1"/>
            </a:p>
          </p:txBody>
        </p:sp>
      </p:grpSp>
      <p:sp>
        <p:nvSpPr>
          <p:cNvPr id="137" name="Google Shape;137;p4"/>
          <p:cNvSpPr/>
          <p:nvPr/>
        </p:nvSpPr>
        <p:spPr>
          <a:xfrm>
            <a:off x="9527844" y="3956177"/>
            <a:ext cx="7865344" cy="4574318"/>
          </a:xfrm>
          <a:custGeom>
            <a:rect b="b" l="l" r="r" t="t"/>
            <a:pathLst>
              <a:path extrusionOk="0" h="4574318" w="7865344">
                <a:moveTo>
                  <a:pt x="0" y="0"/>
                </a:moveTo>
                <a:lnTo>
                  <a:pt x="7865344" y="0"/>
                </a:lnTo>
                <a:lnTo>
                  <a:pt x="7865344" y="4574319"/>
                </a:lnTo>
                <a:lnTo>
                  <a:pt x="0" y="4574319"/>
                </a:lnTo>
                <a:lnTo>
                  <a:pt x="0" y="0"/>
                </a:lnTo>
                <a:close/>
              </a:path>
            </a:pathLst>
          </a:custGeom>
          <a:blipFill rotWithShape="1">
            <a:blip r:embed="rId5">
              <a:alphaModFix/>
            </a:blip>
            <a:stretch>
              <a:fillRect b="0" l="0" r="0" t="0"/>
            </a:stretch>
          </a:blipFill>
          <a:ln cap="rnd" cmpd="sng" w="38100">
            <a:solidFill>
              <a:srgbClr val="FFFE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8" name="Google Shape;138;p4"/>
          <p:cNvSpPr txBox="1"/>
          <p:nvPr/>
        </p:nvSpPr>
        <p:spPr>
          <a:xfrm>
            <a:off x="2316539" y="1296576"/>
            <a:ext cx="136548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Tính chất, ý nghĩa và bài học kinh nghiệm của Cách mạng Tháng Tám 1945</a:t>
            </a:r>
            <a:endParaRPr i="1"/>
          </a:p>
        </p:txBody>
      </p:sp>
      <p:sp>
        <p:nvSpPr>
          <p:cNvPr id="139" name="Google Shape;139;p4"/>
          <p:cNvSpPr txBox="1"/>
          <p:nvPr/>
        </p:nvSpPr>
        <p:spPr>
          <a:xfrm>
            <a:off x="3199626" y="722724"/>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140" name="Google Shape;140;p4"/>
          <p:cNvSpPr txBox="1"/>
          <p:nvPr/>
        </p:nvSpPr>
        <p:spPr>
          <a:xfrm>
            <a:off x="1657261" y="4719391"/>
            <a:ext cx="7353000" cy="34329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“Cách mạng Tháng Tám Việt Nam là một cuộc cách mạng giải phóng dân tộc. Mục đích của nó là làm cho dân tộc Việt Nam thoát khỏi ách đế quốc, làm cho nước Việt Nam thành một nước độc lập, tự do”</a:t>
            </a:r>
            <a:endParaRPr i="1"/>
          </a:p>
        </p:txBody>
      </p:sp>
    </p:spTree>
  </p:cSld>
  <p:clrMapOvr>
    <a:masterClrMapping/>
  </p:clrMapOvr>
  <p:transition spd="slow" p14:dur="1500">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44" name="Shape 144"/>
        <p:cNvGrpSpPr/>
        <p:nvPr/>
      </p:nvGrpSpPr>
      <p:grpSpPr>
        <a:xfrm>
          <a:off x="0" y="0"/>
          <a:ext cx="0" cy="0"/>
          <a:chOff x="0" y="0"/>
          <a:chExt cx="0" cy="0"/>
        </a:xfrm>
      </p:grpSpPr>
      <p:sp>
        <p:nvSpPr>
          <p:cNvPr id="145" name="Google Shape;145;p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6" name="Google Shape;146;p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7" name="Google Shape;147;p5"/>
          <p:cNvGrpSpPr/>
          <p:nvPr/>
        </p:nvGrpSpPr>
        <p:grpSpPr>
          <a:xfrm>
            <a:off x="700348" y="2235801"/>
            <a:ext cx="3232349" cy="1208911"/>
            <a:chOff x="0" y="0"/>
            <a:chExt cx="4309800" cy="1611881"/>
          </a:xfrm>
        </p:grpSpPr>
        <p:sp>
          <p:nvSpPr>
            <p:cNvPr id="148" name="Google Shape;148;p5"/>
            <p:cNvSpPr/>
            <p:nvPr/>
          </p:nvSpPr>
          <p:spPr>
            <a:xfrm flipH="1">
              <a:off x="152585" y="0"/>
              <a:ext cx="4004674" cy="1611881"/>
            </a:xfrm>
            <a:custGeom>
              <a:rect b="b" l="l" r="r" t="t"/>
              <a:pathLst>
                <a:path extrusionOk="0" h="1611881" w="4004674">
                  <a:moveTo>
                    <a:pt x="4004674" y="0"/>
                  </a:moveTo>
                  <a:lnTo>
                    <a:pt x="0" y="0"/>
                  </a:lnTo>
                  <a:lnTo>
                    <a:pt x="0" y="1611881"/>
                  </a:lnTo>
                  <a:lnTo>
                    <a:pt x="4004674" y="1611881"/>
                  </a:lnTo>
                  <a:lnTo>
                    <a:pt x="4004674"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9" name="Google Shape;149;p5"/>
            <p:cNvSpPr txBox="1"/>
            <p:nvPr/>
          </p:nvSpPr>
          <p:spPr>
            <a:xfrm>
              <a:off x="0" y="385782"/>
              <a:ext cx="4309800" cy="71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3500">
                  <a:solidFill>
                    <a:srgbClr val="000000"/>
                  </a:solidFill>
                  <a:latin typeface="Vollkorn"/>
                  <a:ea typeface="Vollkorn"/>
                  <a:cs typeface="Vollkorn"/>
                  <a:sym typeface="Vollkorn"/>
                </a:rPr>
                <a:t>Tính chất</a:t>
              </a:r>
              <a:endParaRPr i="1"/>
            </a:p>
          </p:txBody>
        </p:sp>
      </p:grpSp>
      <p:sp>
        <p:nvSpPr>
          <p:cNvPr id="150" name="Google Shape;150;p5"/>
          <p:cNvSpPr/>
          <p:nvPr/>
        </p:nvSpPr>
        <p:spPr>
          <a:xfrm>
            <a:off x="9527844" y="3956177"/>
            <a:ext cx="7865344" cy="4574318"/>
          </a:xfrm>
          <a:custGeom>
            <a:rect b="b" l="l" r="r" t="t"/>
            <a:pathLst>
              <a:path extrusionOk="0" h="4574318" w="7865344">
                <a:moveTo>
                  <a:pt x="0" y="0"/>
                </a:moveTo>
                <a:lnTo>
                  <a:pt x="7865344" y="0"/>
                </a:lnTo>
                <a:lnTo>
                  <a:pt x="7865344" y="4574319"/>
                </a:lnTo>
                <a:lnTo>
                  <a:pt x="0" y="4574319"/>
                </a:lnTo>
                <a:lnTo>
                  <a:pt x="0" y="0"/>
                </a:lnTo>
                <a:close/>
              </a:path>
            </a:pathLst>
          </a:custGeom>
          <a:blipFill rotWithShape="1">
            <a:blip r:embed="rId5">
              <a:alphaModFix/>
            </a:blip>
            <a:stretch>
              <a:fillRect b="0" l="0" r="0" t="0"/>
            </a:stretch>
          </a:blipFill>
          <a:ln cap="rnd" cmpd="sng" w="38100">
            <a:solidFill>
              <a:srgbClr val="FFFE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5"/>
          <p:cNvSpPr/>
          <p:nvPr/>
        </p:nvSpPr>
        <p:spPr>
          <a:xfrm>
            <a:off x="2045307" y="3956177"/>
            <a:ext cx="4285034" cy="2121092"/>
          </a:xfrm>
          <a:custGeom>
            <a:rect b="b" l="l" r="r" t="t"/>
            <a:pathLst>
              <a:path extrusionOk="0" h="2121092" w="4285034">
                <a:moveTo>
                  <a:pt x="0" y="0"/>
                </a:moveTo>
                <a:lnTo>
                  <a:pt x="4285034" y="0"/>
                </a:lnTo>
                <a:lnTo>
                  <a:pt x="4285034" y="2121092"/>
                </a:lnTo>
                <a:lnTo>
                  <a:pt x="0" y="212109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2" name="Google Shape;152;p5"/>
          <p:cNvSpPr/>
          <p:nvPr/>
        </p:nvSpPr>
        <p:spPr>
          <a:xfrm>
            <a:off x="2045307" y="6591619"/>
            <a:ext cx="4285034" cy="2121092"/>
          </a:xfrm>
          <a:custGeom>
            <a:rect b="b" l="l" r="r" t="t"/>
            <a:pathLst>
              <a:path extrusionOk="0" h="2121092" w="4285034">
                <a:moveTo>
                  <a:pt x="0" y="0"/>
                </a:moveTo>
                <a:lnTo>
                  <a:pt x="4285034" y="0"/>
                </a:lnTo>
                <a:lnTo>
                  <a:pt x="4285034" y="2121092"/>
                </a:lnTo>
                <a:lnTo>
                  <a:pt x="0" y="212109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3" name="Google Shape;153;p5"/>
          <p:cNvSpPr/>
          <p:nvPr/>
        </p:nvSpPr>
        <p:spPr>
          <a:xfrm flipH="1">
            <a:off x="6911956" y="4439993"/>
            <a:ext cx="1632610" cy="1407013"/>
          </a:xfrm>
          <a:custGeom>
            <a:rect b="b" l="l" r="r" t="t"/>
            <a:pathLst>
              <a:path extrusionOk="0" h="1407013" w="1632610">
                <a:moveTo>
                  <a:pt x="1632610" y="0"/>
                </a:moveTo>
                <a:lnTo>
                  <a:pt x="0" y="0"/>
                </a:lnTo>
                <a:lnTo>
                  <a:pt x="0" y="1407014"/>
                </a:lnTo>
                <a:lnTo>
                  <a:pt x="1632610" y="1407014"/>
                </a:lnTo>
                <a:lnTo>
                  <a:pt x="163261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4" name="Google Shape;154;p5"/>
          <p:cNvSpPr txBox="1"/>
          <p:nvPr/>
        </p:nvSpPr>
        <p:spPr>
          <a:xfrm>
            <a:off x="2316539" y="1296576"/>
            <a:ext cx="136548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Tính chất, ý nghĩa và bài học kinh nghiệm của Cách mạng Tháng Tám 1945</a:t>
            </a:r>
            <a:endParaRPr i="1"/>
          </a:p>
        </p:txBody>
      </p:sp>
      <p:sp>
        <p:nvSpPr>
          <p:cNvPr id="155" name="Google Shape;155;p5"/>
          <p:cNvSpPr txBox="1"/>
          <p:nvPr/>
        </p:nvSpPr>
        <p:spPr>
          <a:xfrm>
            <a:off x="3199626" y="722724"/>
            <a:ext cx="119643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156" name="Google Shape;156;p5"/>
          <p:cNvSpPr/>
          <p:nvPr/>
        </p:nvSpPr>
        <p:spPr>
          <a:xfrm flipH="1">
            <a:off x="6911956" y="6948659"/>
            <a:ext cx="1632610" cy="1407013"/>
          </a:xfrm>
          <a:custGeom>
            <a:rect b="b" l="l" r="r" t="t"/>
            <a:pathLst>
              <a:path extrusionOk="0" h="1407013" w="1632610">
                <a:moveTo>
                  <a:pt x="1632610" y="0"/>
                </a:moveTo>
                <a:lnTo>
                  <a:pt x="0" y="0"/>
                </a:lnTo>
                <a:lnTo>
                  <a:pt x="0" y="1407013"/>
                </a:lnTo>
                <a:lnTo>
                  <a:pt x="1632610" y="1407013"/>
                </a:lnTo>
                <a:lnTo>
                  <a:pt x="163261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7" name="Google Shape;157;p5"/>
          <p:cNvSpPr txBox="1"/>
          <p:nvPr/>
        </p:nvSpPr>
        <p:spPr>
          <a:xfrm>
            <a:off x="2362596" y="4373318"/>
            <a:ext cx="37335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FFFE1F"/>
                </a:solidFill>
                <a:latin typeface="Vollkorn"/>
                <a:ea typeface="Vollkorn"/>
                <a:cs typeface="Vollkorn"/>
                <a:sym typeface="Vollkorn"/>
              </a:rPr>
              <a:t>Cách mạng giải phóng</a:t>
            </a:r>
            <a:endParaRPr i="1" sz="3379">
              <a:solidFill>
                <a:srgbClr val="FFFE1F"/>
              </a:solidFill>
              <a:latin typeface="Vollkorn"/>
              <a:ea typeface="Vollkorn"/>
              <a:cs typeface="Vollkorn"/>
              <a:sym typeface="Vollkorn"/>
            </a:endParaRPr>
          </a:p>
          <a:p>
            <a:pPr indent="0" lvl="0" marL="0" marR="0" rtl="0" algn="ctr">
              <a:lnSpc>
                <a:spcPct val="140011"/>
              </a:lnSpc>
              <a:spcBef>
                <a:spcPts val="0"/>
              </a:spcBef>
              <a:spcAft>
                <a:spcPts val="0"/>
              </a:spcAft>
              <a:buNone/>
            </a:pPr>
            <a:r>
              <a:rPr i="1" lang="en-US" sz="3379">
                <a:solidFill>
                  <a:srgbClr val="FFFE1F"/>
                </a:solidFill>
                <a:latin typeface="Vollkorn"/>
                <a:ea typeface="Vollkorn"/>
                <a:cs typeface="Vollkorn"/>
                <a:sym typeface="Vollkorn"/>
              </a:rPr>
              <a:t> dân tộc điển hình</a:t>
            </a:r>
            <a:endParaRPr i="1" sz="3379">
              <a:solidFill>
                <a:srgbClr val="FFFE1F"/>
              </a:solidFill>
              <a:latin typeface="Vollkorn"/>
              <a:ea typeface="Vollkorn"/>
              <a:cs typeface="Vollkorn"/>
              <a:sym typeface="Vollkorn"/>
            </a:endParaRPr>
          </a:p>
        </p:txBody>
      </p:sp>
      <p:sp>
        <p:nvSpPr>
          <p:cNvPr id="158" name="Google Shape;158;p5"/>
          <p:cNvSpPr txBox="1"/>
          <p:nvPr/>
        </p:nvSpPr>
        <p:spPr>
          <a:xfrm>
            <a:off x="2412364" y="7028333"/>
            <a:ext cx="35508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Cách mạng có</a:t>
            </a:r>
            <a:endParaRPr i="1"/>
          </a:p>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tính chất dân chủ mới</a:t>
            </a:r>
            <a:endParaRPr i="1"/>
          </a:p>
        </p:txBody>
      </p:sp>
    </p:spTree>
  </p:cSld>
  <p:clrMapOvr>
    <a:masterClrMapping/>
  </p:clrMapOvr>
  <p:transition spd="slow" p14:dur="1500">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62" name="Shape 162"/>
        <p:cNvGrpSpPr/>
        <p:nvPr/>
      </p:nvGrpSpPr>
      <p:grpSpPr>
        <a:xfrm>
          <a:off x="0" y="0"/>
          <a:ext cx="0" cy="0"/>
          <a:chOff x="0" y="0"/>
          <a:chExt cx="0" cy="0"/>
        </a:xfrm>
      </p:grpSpPr>
      <p:sp>
        <p:nvSpPr>
          <p:cNvPr id="163" name="Google Shape;163;p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4" name="Google Shape;164;p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5" name="Google Shape;165;p6"/>
          <p:cNvGrpSpPr/>
          <p:nvPr/>
        </p:nvGrpSpPr>
        <p:grpSpPr>
          <a:xfrm>
            <a:off x="700348" y="2235801"/>
            <a:ext cx="3232349" cy="1208911"/>
            <a:chOff x="0" y="0"/>
            <a:chExt cx="4309800" cy="1611881"/>
          </a:xfrm>
        </p:grpSpPr>
        <p:sp>
          <p:nvSpPr>
            <p:cNvPr id="166" name="Google Shape;166;p6"/>
            <p:cNvSpPr/>
            <p:nvPr/>
          </p:nvSpPr>
          <p:spPr>
            <a:xfrm flipH="1">
              <a:off x="152585" y="0"/>
              <a:ext cx="4004674" cy="1611881"/>
            </a:xfrm>
            <a:custGeom>
              <a:rect b="b" l="l" r="r" t="t"/>
              <a:pathLst>
                <a:path extrusionOk="0" h="1611881" w="4004674">
                  <a:moveTo>
                    <a:pt x="4004674" y="0"/>
                  </a:moveTo>
                  <a:lnTo>
                    <a:pt x="0" y="0"/>
                  </a:lnTo>
                  <a:lnTo>
                    <a:pt x="0" y="1611881"/>
                  </a:lnTo>
                  <a:lnTo>
                    <a:pt x="4004674" y="1611881"/>
                  </a:lnTo>
                  <a:lnTo>
                    <a:pt x="4004674"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7" name="Google Shape;167;p6"/>
            <p:cNvSpPr txBox="1"/>
            <p:nvPr/>
          </p:nvSpPr>
          <p:spPr>
            <a:xfrm>
              <a:off x="0" y="385782"/>
              <a:ext cx="4309800" cy="71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3500">
                  <a:solidFill>
                    <a:srgbClr val="000000"/>
                  </a:solidFill>
                  <a:latin typeface="Vollkorn"/>
                  <a:ea typeface="Vollkorn"/>
                  <a:cs typeface="Vollkorn"/>
                  <a:sym typeface="Vollkorn"/>
                </a:rPr>
                <a:t>Tính chất</a:t>
              </a:r>
              <a:endParaRPr i="1"/>
            </a:p>
          </p:txBody>
        </p:sp>
      </p:grpSp>
      <p:sp>
        <p:nvSpPr>
          <p:cNvPr id="168" name="Google Shape;168;p6"/>
          <p:cNvSpPr/>
          <p:nvPr/>
        </p:nvSpPr>
        <p:spPr>
          <a:xfrm>
            <a:off x="862629" y="3825712"/>
            <a:ext cx="4285034" cy="2121092"/>
          </a:xfrm>
          <a:custGeom>
            <a:rect b="b" l="l" r="r" t="t"/>
            <a:pathLst>
              <a:path extrusionOk="0" h="2121092" w="4285034">
                <a:moveTo>
                  <a:pt x="0" y="0"/>
                </a:moveTo>
                <a:lnTo>
                  <a:pt x="4285034" y="0"/>
                </a:lnTo>
                <a:lnTo>
                  <a:pt x="4285034" y="2121092"/>
                </a:lnTo>
                <a:lnTo>
                  <a:pt x="0" y="212109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9" name="Google Shape;169;p6"/>
          <p:cNvSpPr/>
          <p:nvPr/>
        </p:nvSpPr>
        <p:spPr>
          <a:xfrm>
            <a:off x="5729277" y="4309528"/>
            <a:ext cx="1632610" cy="1407013"/>
          </a:xfrm>
          <a:custGeom>
            <a:rect b="b" l="l" r="r" t="t"/>
            <a:pathLst>
              <a:path extrusionOk="0" h="1407013" w="1632610">
                <a:moveTo>
                  <a:pt x="0" y="0"/>
                </a:moveTo>
                <a:lnTo>
                  <a:pt x="1632610" y="0"/>
                </a:lnTo>
                <a:lnTo>
                  <a:pt x="1632610" y="1407013"/>
                </a:lnTo>
                <a:lnTo>
                  <a:pt x="0" y="140701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0" name="Google Shape;170;p6"/>
          <p:cNvSpPr/>
          <p:nvPr/>
        </p:nvSpPr>
        <p:spPr>
          <a:xfrm>
            <a:off x="7942912" y="4270855"/>
            <a:ext cx="1528298" cy="1484359"/>
          </a:xfrm>
          <a:custGeom>
            <a:rect b="b" l="l" r="r" t="t"/>
            <a:pathLst>
              <a:path extrusionOk="0" h="1484359" w="1528298">
                <a:moveTo>
                  <a:pt x="0" y="0"/>
                </a:moveTo>
                <a:lnTo>
                  <a:pt x="1528298" y="0"/>
                </a:lnTo>
                <a:lnTo>
                  <a:pt x="1528298" y="1484359"/>
                </a:lnTo>
                <a:lnTo>
                  <a:pt x="0" y="148435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1" name="Google Shape;171;p6"/>
          <p:cNvSpPr/>
          <p:nvPr/>
        </p:nvSpPr>
        <p:spPr>
          <a:xfrm>
            <a:off x="6973074" y="6591952"/>
            <a:ext cx="2170926" cy="700124"/>
          </a:xfrm>
          <a:custGeom>
            <a:rect b="b" l="l" r="r" t="t"/>
            <a:pathLst>
              <a:path extrusionOk="0" h="700124" w="2170926">
                <a:moveTo>
                  <a:pt x="0" y="0"/>
                </a:moveTo>
                <a:lnTo>
                  <a:pt x="2170926" y="0"/>
                </a:lnTo>
                <a:lnTo>
                  <a:pt x="2170926" y="700124"/>
                </a:lnTo>
                <a:lnTo>
                  <a:pt x="0" y="700124"/>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2" name="Google Shape;172;p6"/>
          <p:cNvSpPr/>
          <p:nvPr/>
        </p:nvSpPr>
        <p:spPr>
          <a:xfrm>
            <a:off x="7519407" y="8130276"/>
            <a:ext cx="1624593" cy="1630708"/>
          </a:xfrm>
          <a:custGeom>
            <a:rect b="b" l="l" r="r" t="t"/>
            <a:pathLst>
              <a:path extrusionOk="0" h="1630708" w="1624593">
                <a:moveTo>
                  <a:pt x="0" y="0"/>
                </a:moveTo>
                <a:lnTo>
                  <a:pt x="1624593" y="0"/>
                </a:lnTo>
                <a:lnTo>
                  <a:pt x="1624593" y="1630708"/>
                </a:lnTo>
                <a:lnTo>
                  <a:pt x="0" y="163070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3" name="Google Shape;173;p6"/>
          <p:cNvSpPr txBox="1"/>
          <p:nvPr/>
        </p:nvSpPr>
        <p:spPr>
          <a:xfrm>
            <a:off x="2316539" y="1296576"/>
            <a:ext cx="136548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Tính chất, ý nghĩa và bài học kinh nghiệm của Cách mạng Tháng Tám 1945</a:t>
            </a:r>
            <a:endParaRPr i="1"/>
          </a:p>
        </p:txBody>
      </p:sp>
      <p:sp>
        <p:nvSpPr>
          <p:cNvPr id="174" name="Google Shape;174;p6"/>
          <p:cNvSpPr txBox="1"/>
          <p:nvPr/>
        </p:nvSpPr>
        <p:spPr>
          <a:xfrm>
            <a:off x="3199626" y="722724"/>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175" name="Google Shape;175;p6"/>
          <p:cNvSpPr txBox="1"/>
          <p:nvPr/>
        </p:nvSpPr>
        <p:spPr>
          <a:xfrm>
            <a:off x="1179918" y="4242853"/>
            <a:ext cx="36969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FFFE1F"/>
                </a:solidFill>
                <a:latin typeface="Vollkorn"/>
                <a:ea typeface="Vollkorn"/>
                <a:cs typeface="Vollkorn"/>
                <a:sym typeface="Vollkorn"/>
              </a:rPr>
              <a:t>Cách mạng giải phóng</a:t>
            </a:r>
            <a:endParaRPr i="1" sz="3379">
              <a:solidFill>
                <a:srgbClr val="FFFE1F"/>
              </a:solidFill>
              <a:latin typeface="Vollkorn"/>
              <a:ea typeface="Vollkorn"/>
              <a:cs typeface="Vollkorn"/>
              <a:sym typeface="Vollkorn"/>
            </a:endParaRPr>
          </a:p>
          <a:p>
            <a:pPr indent="0" lvl="0" marL="0" marR="0" rtl="0" algn="ctr">
              <a:lnSpc>
                <a:spcPct val="140011"/>
              </a:lnSpc>
              <a:spcBef>
                <a:spcPts val="0"/>
              </a:spcBef>
              <a:spcAft>
                <a:spcPts val="0"/>
              </a:spcAft>
              <a:buNone/>
            </a:pPr>
            <a:r>
              <a:rPr i="1" lang="en-US" sz="3379">
                <a:solidFill>
                  <a:srgbClr val="FFFE1F"/>
                </a:solidFill>
                <a:latin typeface="Vollkorn"/>
                <a:ea typeface="Vollkorn"/>
                <a:cs typeface="Vollkorn"/>
                <a:sym typeface="Vollkorn"/>
              </a:rPr>
              <a:t> dân tộc điển hình</a:t>
            </a:r>
            <a:endParaRPr i="1" sz="3379">
              <a:solidFill>
                <a:srgbClr val="FFFE1F"/>
              </a:solidFill>
              <a:latin typeface="Vollkorn"/>
              <a:ea typeface="Vollkorn"/>
              <a:cs typeface="Vollkorn"/>
              <a:sym typeface="Vollkorn"/>
            </a:endParaRPr>
          </a:p>
        </p:txBody>
      </p:sp>
      <p:sp>
        <p:nvSpPr>
          <p:cNvPr id="176" name="Google Shape;176;p6"/>
          <p:cNvSpPr txBox="1"/>
          <p:nvPr/>
        </p:nvSpPr>
        <p:spPr>
          <a:xfrm>
            <a:off x="9144000" y="4389202"/>
            <a:ext cx="83364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Tập trung hoàn thành nhiệm vụ hàng đầu </a:t>
            </a:r>
            <a:endParaRPr i="1"/>
          </a:p>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là giải phóng dân tộc</a:t>
            </a:r>
            <a:endParaRPr i="1"/>
          </a:p>
        </p:txBody>
      </p:sp>
      <p:sp>
        <p:nvSpPr>
          <p:cNvPr id="177" name="Google Shape;177;p6"/>
          <p:cNvSpPr txBox="1"/>
          <p:nvPr/>
        </p:nvSpPr>
        <p:spPr>
          <a:xfrm>
            <a:off x="9144000" y="6318181"/>
            <a:ext cx="83364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Lực lượng là toàn thể dân tộc, đoàn kết chặt chẽ trong Mặt trận Việt Minh</a:t>
            </a:r>
            <a:endParaRPr i="1"/>
          </a:p>
        </p:txBody>
      </p:sp>
      <p:sp>
        <p:nvSpPr>
          <p:cNvPr id="178" name="Google Shape;178;p6"/>
          <p:cNvSpPr txBox="1"/>
          <p:nvPr/>
        </p:nvSpPr>
        <p:spPr>
          <a:xfrm>
            <a:off x="9144000" y="8251647"/>
            <a:ext cx="83364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Thành lập chính quyền nhà nước </a:t>
            </a:r>
            <a:endParaRPr i="1"/>
          </a:p>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“của chung toàn dân tộc”</a:t>
            </a:r>
            <a:endParaRPr i="1"/>
          </a:p>
        </p:txBody>
      </p:sp>
    </p:spTree>
  </p:cSld>
  <p:clrMapOvr>
    <a:masterClrMapping/>
  </p:clrMapOvr>
  <p:transition spd="slow" p14:dur="15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82" name="Shape 182"/>
        <p:cNvGrpSpPr/>
        <p:nvPr/>
      </p:nvGrpSpPr>
      <p:grpSpPr>
        <a:xfrm>
          <a:off x="0" y="0"/>
          <a:ext cx="0" cy="0"/>
          <a:chOff x="0" y="0"/>
          <a:chExt cx="0" cy="0"/>
        </a:xfrm>
      </p:grpSpPr>
      <p:sp>
        <p:nvSpPr>
          <p:cNvPr id="183" name="Google Shape;183;p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4" name="Google Shape;184;p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5" name="Google Shape;185;p7"/>
          <p:cNvGrpSpPr/>
          <p:nvPr/>
        </p:nvGrpSpPr>
        <p:grpSpPr>
          <a:xfrm>
            <a:off x="700348" y="2235801"/>
            <a:ext cx="3232349" cy="1208911"/>
            <a:chOff x="0" y="0"/>
            <a:chExt cx="4309800" cy="1611881"/>
          </a:xfrm>
        </p:grpSpPr>
        <p:sp>
          <p:nvSpPr>
            <p:cNvPr id="186" name="Google Shape;186;p7"/>
            <p:cNvSpPr/>
            <p:nvPr/>
          </p:nvSpPr>
          <p:spPr>
            <a:xfrm flipH="1">
              <a:off x="152585" y="0"/>
              <a:ext cx="4004674" cy="1611881"/>
            </a:xfrm>
            <a:custGeom>
              <a:rect b="b" l="l" r="r" t="t"/>
              <a:pathLst>
                <a:path extrusionOk="0" h="1611881" w="4004674">
                  <a:moveTo>
                    <a:pt x="4004674" y="0"/>
                  </a:moveTo>
                  <a:lnTo>
                    <a:pt x="0" y="0"/>
                  </a:lnTo>
                  <a:lnTo>
                    <a:pt x="0" y="1611881"/>
                  </a:lnTo>
                  <a:lnTo>
                    <a:pt x="4004674" y="1611881"/>
                  </a:lnTo>
                  <a:lnTo>
                    <a:pt x="4004674"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7" name="Google Shape;187;p7"/>
            <p:cNvSpPr txBox="1"/>
            <p:nvPr/>
          </p:nvSpPr>
          <p:spPr>
            <a:xfrm>
              <a:off x="0" y="385782"/>
              <a:ext cx="4309800" cy="71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3500">
                  <a:solidFill>
                    <a:srgbClr val="000000"/>
                  </a:solidFill>
                  <a:latin typeface="Vollkorn"/>
                  <a:ea typeface="Vollkorn"/>
                  <a:cs typeface="Vollkorn"/>
                  <a:sym typeface="Vollkorn"/>
                </a:rPr>
                <a:t>Tính chất</a:t>
              </a:r>
              <a:endParaRPr i="1"/>
            </a:p>
          </p:txBody>
        </p:sp>
      </p:grpSp>
      <p:sp>
        <p:nvSpPr>
          <p:cNvPr id="188" name="Google Shape;188;p7"/>
          <p:cNvSpPr/>
          <p:nvPr/>
        </p:nvSpPr>
        <p:spPr>
          <a:xfrm>
            <a:off x="700348" y="7137208"/>
            <a:ext cx="4285034" cy="2121092"/>
          </a:xfrm>
          <a:custGeom>
            <a:rect b="b" l="l" r="r" t="t"/>
            <a:pathLst>
              <a:path extrusionOk="0" h="2121092" w="4285034">
                <a:moveTo>
                  <a:pt x="0" y="0"/>
                </a:moveTo>
                <a:lnTo>
                  <a:pt x="4285034" y="0"/>
                </a:lnTo>
                <a:lnTo>
                  <a:pt x="4285034" y="2121092"/>
                </a:lnTo>
                <a:lnTo>
                  <a:pt x="0" y="212109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9" name="Google Shape;189;p7"/>
          <p:cNvSpPr/>
          <p:nvPr/>
        </p:nvSpPr>
        <p:spPr>
          <a:xfrm>
            <a:off x="5566996" y="7494248"/>
            <a:ext cx="1632610" cy="1407013"/>
          </a:xfrm>
          <a:custGeom>
            <a:rect b="b" l="l" r="r" t="t"/>
            <a:pathLst>
              <a:path extrusionOk="0" h="1407013" w="1632610">
                <a:moveTo>
                  <a:pt x="0" y="0"/>
                </a:moveTo>
                <a:lnTo>
                  <a:pt x="1632610" y="0"/>
                </a:lnTo>
                <a:lnTo>
                  <a:pt x="1632610" y="1407013"/>
                </a:lnTo>
                <a:lnTo>
                  <a:pt x="0" y="140701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0" name="Google Shape;190;p7"/>
          <p:cNvSpPr/>
          <p:nvPr/>
        </p:nvSpPr>
        <p:spPr>
          <a:xfrm>
            <a:off x="7897279" y="7419806"/>
            <a:ext cx="984105" cy="1555897"/>
          </a:xfrm>
          <a:custGeom>
            <a:rect b="b" l="l" r="r" t="t"/>
            <a:pathLst>
              <a:path extrusionOk="0" h="1555897" w="984105">
                <a:moveTo>
                  <a:pt x="0" y="0"/>
                </a:moveTo>
                <a:lnTo>
                  <a:pt x="984105" y="0"/>
                </a:lnTo>
                <a:lnTo>
                  <a:pt x="984105" y="1555896"/>
                </a:lnTo>
                <a:lnTo>
                  <a:pt x="0" y="155589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1" name="Google Shape;191;p7"/>
          <p:cNvSpPr/>
          <p:nvPr/>
        </p:nvSpPr>
        <p:spPr>
          <a:xfrm>
            <a:off x="7470983" y="4671958"/>
            <a:ext cx="1836697" cy="2057400"/>
          </a:xfrm>
          <a:custGeom>
            <a:rect b="b" l="l" r="r" t="t"/>
            <a:pathLst>
              <a:path extrusionOk="0" h="2057400" w="1836697">
                <a:moveTo>
                  <a:pt x="0" y="0"/>
                </a:moveTo>
                <a:lnTo>
                  <a:pt x="1836697" y="0"/>
                </a:lnTo>
                <a:lnTo>
                  <a:pt x="1836697" y="2057400"/>
                </a:lnTo>
                <a:lnTo>
                  <a:pt x="0" y="205740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2" name="Google Shape;192;p7"/>
          <p:cNvSpPr/>
          <p:nvPr/>
        </p:nvSpPr>
        <p:spPr>
          <a:xfrm>
            <a:off x="7536925" y="2235801"/>
            <a:ext cx="1704814" cy="1704814"/>
          </a:xfrm>
          <a:custGeom>
            <a:rect b="b" l="l" r="r" t="t"/>
            <a:pathLst>
              <a:path extrusionOk="0" h="1704814" w="1704814">
                <a:moveTo>
                  <a:pt x="0" y="0"/>
                </a:moveTo>
                <a:lnTo>
                  <a:pt x="1704814" y="0"/>
                </a:lnTo>
                <a:lnTo>
                  <a:pt x="1704814" y="1704814"/>
                </a:lnTo>
                <a:lnTo>
                  <a:pt x="0" y="1704814"/>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3" name="Google Shape;193;p7"/>
          <p:cNvSpPr txBox="1"/>
          <p:nvPr/>
        </p:nvSpPr>
        <p:spPr>
          <a:xfrm>
            <a:off x="2316539" y="1296576"/>
            <a:ext cx="136548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Tính chất, ý nghĩa và bài học kinh nghiệm của Cách mạng Tháng Tám 1945</a:t>
            </a:r>
            <a:endParaRPr i="1"/>
          </a:p>
        </p:txBody>
      </p:sp>
      <p:sp>
        <p:nvSpPr>
          <p:cNvPr id="194" name="Google Shape;194;p7"/>
          <p:cNvSpPr txBox="1"/>
          <p:nvPr/>
        </p:nvSpPr>
        <p:spPr>
          <a:xfrm>
            <a:off x="3199626" y="722724"/>
            <a:ext cx="119643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195" name="Google Shape;195;p7"/>
          <p:cNvSpPr txBox="1"/>
          <p:nvPr/>
        </p:nvSpPr>
        <p:spPr>
          <a:xfrm>
            <a:off x="1067405" y="7573921"/>
            <a:ext cx="35508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Cách mạng có</a:t>
            </a:r>
            <a:endParaRPr i="1"/>
          </a:p>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tính chất dân chủ mới</a:t>
            </a:r>
            <a:endParaRPr i="1"/>
          </a:p>
        </p:txBody>
      </p:sp>
      <p:sp>
        <p:nvSpPr>
          <p:cNvPr id="196" name="Google Shape;196;p7"/>
          <p:cNvSpPr txBox="1"/>
          <p:nvPr/>
        </p:nvSpPr>
        <p:spPr>
          <a:xfrm>
            <a:off x="9144000" y="7605767"/>
            <a:ext cx="83364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Đã giải quyết một số quyền lợi cho nông dân, </a:t>
            </a:r>
            <a:endParaRPr i="1"/>
          </a:p>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lực lượng đông đảo nhất trong dân tộc</a:t>
            </a:r>
            <a:endParaRPr i="1"/>
          </a:p>
        </p:txBody>
      </p:sp>
      <p:sp>
        <p:nvSpPr>
          <p:cNvPr id="197" name="Google Shape;197;p7"/>
          <p:cNvSpPr txBox="1"/>
          <p:nvPr/>
        </p:nvSpPr>
        <p:spPr>
          <a:xfrm>
            <a:off x="9144000" y="5076825"/>
            <a:ext cx="83364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Các tầng lớp nhân dân</a:t>
            </a:r>
            <a:endParaRPr i="1"/>
          </a:p>
          <a:p>
            <a:pPr indent="0" lvl="0" marL="0" marR="0" rtl="0" algn="ctr">
              <a:lnSpc>
                <a:spcPct val="140011"/>
              </a:lnSpc>
              <a:spcBef>
                <a:spcPts val="0"/>
              </a:spcBef>
              <a:spcAft>
                <a:spcPts val="0"/>
              </a:spcAft>
              <a:buNone/>
            </a:pPr>
            <a:r>
              <a:rPr i="1" lang="en-US" sz="3379">
                <a:solidFill>
                  <a:srgbClr val="FFFFFF"/>
                </a:solidFill>
                <a:latin typeface="Vollkorn"/>
                <a:ea typeface="Vollkorn"/>
                <a:cs typeface="Vollkorn"/>
                <a:sym typeface="Vollkorn"/>
              </a:rPr>
              <a:t> được hưởng quyền tự do, dân chủ</a:t>
            </a:r>
            <a:endParaRPr i="1"/>
          </a:p>
        </p:txBody>
      </p:sp>
      <p:sp>
        <p:nvSpPr>
          <p:cNvPr id="198" name="Google Shape;198;p7"/>
          <p:cNvSpPr txBox="1"/>
          <p:nvPr/>
        </p:nvSpPr>
        <p:spPr>
          <a:xfrm>
            <a:off x="9144000" y="2552810"/>
            <a:ext cx="8336400" cy="1211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279">
                <a:solidFill>
                  <a:srgbClr val="FFFFFF"/>
                </a:solidFill>
                <a:latin typeface="Vollkorn"/>
                <a:ea typeface="Vollkorn"/>
                <a:cs typeface="Vollkorn"/>
                <a:sym typeface="Vollkorn"/>
              </a:rPr>
              <a:t>Chưa làm cách mạng ruộng đất,</a:t>
            </a:r>
            <a:endParaRPr i="1"/>
          </a:p>
          <a:p>
            <a:pPr indent="0" lvl="0" marL="0" marR="0" rtl="0" algn="ctr">
              <a:lnSpc>
                <a:spcPct val="140012"/>
              </a:lnSpc>
              <a:spcBef>
                <a:spcPts val="0"/>
              </a:spcBef>
              <a:spcAft>
                <a:spcPts val="0"/>
              </a:spcAft>
              <a:buNone/>
            </a:pPr>
            <a:r>
              <a:rPr i="1" lang="en-US" sz="3279">
                <a:solidFill>
                  <a:srgbClr val="FFFFFF"/>
                </a:solidFill>
                <a:latin typeface="Vollkorn"/>
                <a:ea typeface="Vollkorn"/>
                <a:cs typeface="Vollkorn"/>
                <a:sym typeface="Vollkorn"/>
              </a:rPr>
              <a:t>chưa xóa bỏ chế độ phong kiếm chiếm hữu ruộng đất</a:t>
            </a:r>
            <a:endParaRPr i="1"/>
          </a:p>
        </p:txBody>
      </p:sp>
      <p:sp>
        <p:nvSpPr>
          <p:cNvPr id="199" name="Google Shape;199;p7"/>
          <p:cNvSpPr/>
          <p:nvPr/>
        </p:nvSpPr>
        <p:spPr>
          <a:xfrm rot="-5400000">
            <a:off x="2354796" y="6031536"/>
            <a:ext cx="976138" cy="841254"/>
          </a:xfrm>
          <a:custGeom>
            <a:rect b="b" l="l" r="r" t="t"/>
            <a:pathLst>
              <a:path extrusionOk="0" h="841254" w="976138">
                <a:moveTo>
                  <a:pt x="0" y="0"/>
                </a:moveTo>
                <a:lnTo>
                  <a:pt x="976138" y="0"/>
                </a:lnTo>
                <a:lnTo>
                  <a:pt x="976138" y="841254"/>
                </a:lnTo>
                <a:lnTo>
                  <a:pt x="0" y="84125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0" name="Google Shape;200;p7"/>
          <p:cNvSpPr txBox="1"/>
          <p:nvPr/>
        </p:nvSpPr>
        <p:spPr>
          <a:xfrm>
            <a:off x="883876" y="4315415"/>
            <a:ext cx="3918000" cy="1531200"/>
          </a:xfrm>
          <a:prstGeom prst="rect">
            <a:avLst/>
          </a:prstGeom>
          <a:noFill/>
          <a:ln>
            <a:noFill/>
          </a:ln>
        </p:spPr>
        <p:txBody>
          <a:bodyPr anchorCtr="0" anchor="t" bIns="0" lIns="0" spcFirstLastPara="1" rIns="0" wrap="square" tIns="0">
            <a:spAutoFit/>
          </a:bodyPr>
          <a:lstStyle/>
          <a:p>
            <a:pPr indent="0" lvl="0" marL="0" marR="0" rtl="0" algn="ctr">
              <a:lnSpc>
                <a:spcPct val="140045"/>
              </a:lnSpc>
              <a:spcBef>
                <a:spcPts val="0"/>
              </a:spcBef>
              <a:spcAft>
                <a:spcPts val="0"/>
              </a:spcAft>
              <a:buNone/>
            </a:pPr>
            <a:r>
              <a:rPr b="1" i="1" lang="en-US" sz="2617">
                <a:solidFill>
                  <a:srgbClr val="FFFFFF"/>
                </a:solidFill>
                <a:latin typeface="Vollkorn"/>
                <a:ea typeface="Vollkorn"/>
                <a:cs typeface="Vollkorn"/>
                <a:sym typeface="Vollkorn"/>
              </a:rPr>
              <a:t>“Có tính chất dân chủ, nhưng tính chất đó chưa được đầy đủ và sâu sắc”</a:t>
            </a:r>
            <a:endParaRPr i="1"/>
          </a:p>
        </p:txBody>
      </p:sp>
    </p:spTree>
  </p:cSld>
  <p:clrMapOvr>
    <a:masterClrMapping/>
  </p:clrMapOvr>
  <p:transition spd="slow" p14:dur="1500">
    <p:split orient="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04" name="Shape 204"/>
        <p:cNvGrpSpPr/>
        <p:nvPr/>
      </p:nvGrpSpPr>
      <p:grpSpPr>
        <a:xfrm>
          <a:off x="0" y="0"/>
          <a:ext cx="0" cy="0"/>
          <a:chOff x="0" y="0"/>
          <a:chExt cx="0" cy="0"/>
        </a:xfrm>
      </p:grpSpPr>
      <p:sp>
        <p:nvSpPr>
          <p:cNvPr id="205" name="Google Shape;205;p8"/>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6" name="Google Shape;206;p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7" name="Google Shape;207;p8"/>
          <p:cNvGrpSpPr/>
          <p:nvPr/>
        </p:nvGrpSpPr>
        <p:grpSpPr>
          <a:xfrm>
            <a:off x="700348" y="2235801"/>
            <a:ext cx="3232349" cy="1208911"/>
            <a:chOff x="0" y="0"/>
            <a:chExt cx="4309800" cy="1611881"/>
          </a:xfrm>
        </p:grpSpPr>
        <p:sp>
          <p:nvSpPr>
            <p:cNvPr id="208" name="Google Shape;208;p8"/>
            <p:cNvSpPr/>
            <p:nvPr/>
          </p:nvSpPr>
          <p:spPr>
            <a:xfrm flipH="1">
              <a:off x="152585" y="0"/>
              <a:ext cx="4004674" cy="1611881"/>
            </a:xfrm>
            <a:custGeom>
              <a:rect b="b" l="l" r="r" t="t"/>
              <a:pathLst>
                <a:path extrusionOk="0" h="1611881" w="4004674">
                  <a:moveTo>
                    <a:pt x="4004674" y="0"/>
                  </a:moveTo>
                  <a:lnTo>
                    <a:pt x="0" y="0"/>
                  </a:lnTo>
                  <a:lnTo>
                    <a:pt x="0" y="1611881"/>
                  </a:lnTo>
                  <a:lnTo>
                    <a:pt x="4004674" y="1611881"/>
                  </a:lnTo>
                  <a:lnTo>
                    <a:pt x="4004674"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9" name="Google Shape;209;p8"/>
            <p:cNvSpPr txBox="1"/>
            <p:nvPr/>
          </p:nvSpPr>
          <p:spPr>
            <a:xfrm>
              <a:off x="0" y="385782"/>
              <a:ext cx="4309800" cy="71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500">
                  <a:solidFill>
                    <a:srgbClr val="000000"/>
                  </a:solidFill>
                  <a:latin typeface="Vollkorn"/>
                  <a:ea typeface="Vollkorn"/>
                  <a:cs typeface="Vollkorn"/>
                  <a:sym typeface="Vollkorn"/>
                </a:rPr>
                <a:t>Ý nghĩa</a:t>
              </a:r>
              <a:endParaRPr i="1"/>
            </a:p>
          </p:txBody>
        </p:sp>
      </p:grpSp>
      <p:sp>
        <p:nvSpPr>
          <p:cNvPr id="210" name="Google Shape;210;p8"/>
          <p:cNvSpPr txBox="1"/>
          <p:nvPr/>
        </p:nvSpPr>
        <p:spPr>
          <a:xfrm>
            <a:off x="2316539" y="1296576"/>
            <a:ext cx="136548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Tính chất, ý nghĩa và bài học kinh nghiệm của Cách mạng Tháng Tám 1945</a:t>
            </a:r>
            <a:endParaRPr b="1" i="1"/>
          </a:p>
        </p:txBody>
      </p:sp>
      <p:sp>
        <p:nvSpPr>
          <p:cNvPr id="211" name="Google Shape;211;p8"/>
          <p:cNvSpPr txBox="1"/>
          <p:nvPr/>
        </p:nvSpPr>
        <p:spPr>
          <a:xfrm>
            <a:off x="3199626" y="722724"/>
            <a:ext cx="119643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b="1" i="1"/>
          </a:p>
        </p:txBody>
      </p:sp>
      <p:sp>
        <p:nvSpPr>
          <p:cNvPr id="212" name="Google Shape;212;p8"/>
          <p:cNvSpPr/>
          <p:nvPr/>
        </p:nvSpPr>
        <p:spPr>
          <a:xfrm>
            <a:off x="1328562" y="3520912"/>
            <a:ext cx="16071663" cy="6064530"/>
          </a:xfrm>
          <a:custGeom>
            <a:rect b="b" l="l" r="r" t="t"/>
            <a:pathLst>
              <a:path extrusionOk="0" h="6064530" w="16071663">
                <a:moveTo>
                  <a:pt x="0" y="0"/>
                </a:moveTo>
                <a:lnTo>
                  <a:pt x="16071663" y="0"/>
                </a:lnTo>
                <a:lnTo>
                  <a:pt x="16071663" y="6064530"/>
                </a:lnTo>
                <a:lnTo>
                  <a:pt x="0" y="606453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3" name="Google Shape;213;p8"/>
          <p:cNvSpPr txBox="1"/>
          <p:nvPr/>
        </p:nvSpPr>
        <p:spPr>
          <a:xfrm>
            <a:off x="2463166" y="4515624"/>
            <a:ext cx="2422800" cy="2080500"/>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i="1" lang="en-US" sz="2599">
                <a:solidFill>
                  <a:srgbClr val="000000"/>
                </a:solidFill>
                <a:latin typeface="Vollkorn"/>
                <a:ea typeface="Vollkorn"/>
                <a:cs typeface="Vollkorn"/>
                <a:sym typeface="Vollkorn"/>
              </a:rPr>
              <a:t>Đập tan xiềng xích nô lệ thực dân, chấm dứt chế độ </a:t>
            </a:r>
            <a:endParaRPr i="1"/>
          </a:p>
          <a:p>
            <a:pPr indent="0" lvl="0" marL="0" marR="0" rtl="0" algn="ctr">
              <a:lnSpc>
                <a:spcPct val="140015"/>
              </a:lnSpc>
              <a:spcBef>
                <a:spcPts val="0"/>
              </a:spcBef>
              <a:spcAft>
                <a:spcPts val="0"/>
              </a:spcAft>
              <a:buNone/>
            </a:pPr>
            <a:r>
              <a:rPr i="1" lang="en-US" sz="2599">
                <a:solidFill>
                  <a:srgbClr val="000000"/>
                </a:solidFill>
                <a:latin typeface="Vollkorn"/>
                <a:ea typeface="Vollkorn"/>
                <a:cs typeface="Vollkorn"/>
                <a:sym typeface="Vollkorn"/>
              </a:rPr>
              <a:t>phong kiến</a:t>
            </a:r>
            <a:endParaRPr i="1"/>
          </a:p>
        </p:txBody>
      </p:sp>
      <p:sp>
        <p:nvSpPr>
          <p:cNvPr id="214" name="Google Shape;214;p8"/>
          <p:cNvSpPr txBox="1"/>
          <p:nvPr/>
        </p:nvSpPr>
        <p:spPr>
          <a:xfrm>
            <a:off x="6266953" y="4438154"/>
            <a:ext cx="2422800" cy="2080500"/>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i="1" lang="en-US" sz="2599">
                <a:solidFill>
                  <a:srgbClr val="000000"/>
                </a:solidFill>
                <a:latin typeface="Vollkorn"/>
                <a:ea typeface="Vollkorn"/>
                <a:cs typeface="Vollkorn"/>
                <a:sym typeface="Vollkorn"/>
              </a:rPr>
              <a:t>Đưa Việt Nam trở thành một nước có chủ quyền, vươn lên cùng thế giới</a:t>
            </a:r>
            <a:endParaRPr i="1"/>
          </a:p>
        </p:txBody>
      </p:sp>
      <p:sp>
        <p:nvSpPr>
          <p:cNvPr id="215" name="Google Shape;215;p8"/>
          <p:cNvSpPr txBox="1"/>
          <p:nvPr/>
        </p:nvSpPr>
        <p:spPr>
          <a:xfrm>
            <a:off x="10089789" y="4400054"/>
            <a:ext cx="2422800" cy="2080500"/>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i="1" lang="en-US" sz="2599">
                <a:solidFill>
                  <a:srgbClr val="000000"/>
                </a:solidFill>
                <a:latin typeface="Vollkorn"/>
                <a:ea typeface="Vollkorn"/>
                <a:cs typeface="Vollkorn"/>
                <a:sym typeface="Vollkorn"/>
              </a:rPr>
              <a:t>Đảng trở thành Đảng cầm quyền, mở ra kỷ nguyên mới cho dân tộc</a:t>
            </a:r>
            <a:endParaRPr i="1"/>
          </a:p>
        </p:txBody>
      </p:sp>
      <p:sp>
        <p:nvSpPr>
          <p:cNvPr id="216" name="Google Shape;216;p8"/>
          <p:cNvSpPr txBox="1"/>
          <p:nvPr/>
        </p:nvSpPr>
        <p:spPr>
          <a:xfrm>
            <a:off x="13848468" y="4226064"/>
            <a:ext cx="2422800" cy="22344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i="1" lang="en-US" sz="2200">
                <a:solidFill>
                  <a:srgbClr val="000000"/>
                </a:solidFill>
                <a:latin typeface="Vollkorn"/>
                <a:ea typeface="Vollkorn"/>
                <a:cs typeface="Vollkorn"/>
                <a:sym typeface="Vollkorn"/>
              </a:rPr>
              <a:t>Khẳng định sự sáng tạo của cách mạng thuộc địa, đột phá góp phần tan rã</a:t>
            </a:r>
            <a:endParaRPr i="1" sz="1200"/>
          </a:p>
          <a:p>
            <a:pPr indent="0" lvl="0" marL="0" marR="0" rtl="0" algn="ctr">
              <a:lnSpc>
                <a:spcPct val="139958"/>
              </a:lnSpc>
              <a:spcBef>
                <a:spcPts val="0"/>
              </a:spcBef>
              <a:spcAft>
                <a:spcPts val="0"/>
              </a:spcAft>
              <a:buNone/>
            </a:pPr>
            <a:r>
              <a:rPr i="1" lang="en-US" sz="2200">
                <a:solidFill>
                  <a:srgbClr val="000000"/>
                </a:solidFill>
                <a:latin typeface="Vollkorn"/>
                <a:ea typeface="Vollkorn"/>
                <a:cs typeface="Vollkorn"/>
                <a:sym typeface="Vollkorn"/>
              </a:rPr>
              <a:t> chủ nghĩa đế quốc</a:t>
            </a:r>
            <a:endParaRPr i="1" sz="1200"/>
          </a:p>
        </p:txBody>
      </p:sp>
    </p:spTree>
  </p:cSld>
  <p:clrMapOvr>
    <a:masterClrMapping/>
  </p:clrMapOvr>
  <p:transition spd="slow" p14:dur="15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20" name="Shape 220"/>
        <p:cNvGrpSpPr/>
        <p:nvPr/>
      </p:nvGrpSpPr>
      <p:grpSpPr>
        <a:xfrm>
          <a:off x="0" y="0"/>
          <a:ext cx="0" cy="0"/>
          <a:chOff x="0" y="0"/>
          <a:chExt cx="0" cy="0"/>
        </a:xfrm>
      </p:grpSpPr>
      <p:sp>
        <p:nvSpPr>
          <p:cNvPr id="221" name="Google Shape;221;p9"/>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9"/>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3" name="Google Shape;223;p9"/>
          <p:cNvGrpSpPr/>
          <p:nvPr/>
        </p:nvGrpSpPr>
        <p:grpSpPr>
          <a:xfrm>
            <a:off x="700348" y="2215575"/>
            <a:ext cx="3232349" cy="1229137"/>
            <a:chOff x="0" y="-26968"/>
            <a:chExt cx="4309800" cy="1638849"/>
          </a:xfrm>
        </p:grpSpPr>
        <p:sp>
          <p:nvSpPr>
            <p:cNvPr id="224" name="Google Shape;224;p9"/>
            <p:cNvSpPr/>
            <p:nvPr/>
          </p:nvSpPr>
          <p:spPr>
            <a:xfrm flipH="1">
              <a:off x="152585" y="0"/>
              <a:ext cx="4004674" cy="1611881"/>
            </a:xfrm>
            <a:custGeom>
              <a:rect b="b" l="l" r="r" t="t"/>
              <a:pathLst>
                <a:path extrusionOk="0" h="1611881" w="4004674">
                  <a:moveTo>
                    <a:pt x="4004674" y="0"/>
                  </a:moveTo>
                  <a:lnTo>
                    <a:pt x="0" y="0"/>
                  </a:lnTo>
                  <a:lnTo>
                    <a:pt x="0" y="1611881"/>
                  </a:lnTo>
                  <a:lnTo>
                    <a:pt x="4004674" y="1611881"/>
                  </a:lnTo>
                  <a:lnTo>
                    <a:pt x="4004674"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5" name="Google Shape;225;p9"/>
            <p:cNvSpPr txBox="1"/>
            <p:nvPr/>
          </p:nvSpPr>
          <p:spPr>
            <a:xfrm>
              <a:off x="0" y="-26968"/>
              <a:ext cx="4309800" cy="1544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3500">
                  <a:solidFill>
                    <a:srgbClr val="000000"/>
                  </a:solidFill>
                  <a:latin typeface="Vollkorn"/>
                  <a:ea typeface="Vollkorn"/>
                  <a:cs typeface="Vollkorn"/>
                  <a:sym typeface="Vollkorn"/>
                </a:rPr>
                <a:t>Bài học </a:t>
              </a:r>
              <a:endParaRPr i="1"/>
            </a:p>
            <a:p>
              <a:pPr indent="0" lvl="0" marL="0" marR="0" rtl="0" algn="ctr">
                <a:lnSpc>
                  <a:spcPct val="115000"/>
                </a:lnSpc>
                <a:spcBef>
                  <a:spcPts val="0"/>
                </a:spcBef>
                <a:spcAft>
                  <a:spcPts val="0"/>
                </a:spcAft>
                <a:buNone/>
              </a:pPr>
              <a:r>
                <a:rPr i="1" lang="en-US" sz="3500">
                  <a:solidFill>
                    <a:srgbClr val="000000"/>
                  </a:solidFill>
                  <a:latin typeface="Vollkorn"/>
                  <a:ea typeface="Vollkorn"/>
                  <a:cs typeface="Vollkorn"/>
                  <a:sym typeface="Vollkorn"/>
                </a:rPr>
                <a:t>kinh nghiệm</a:t>
              </a:r>
              <a:endParaRPr i="1"/>
            </a:p>
          </p:txBody>
        </p:sp>
      </p:grpSp>
      <p:sp>
        <p:nvSpPr>
          <p:cNvPr id="226" name="Google Shape;226;p9"/>
          <p:cNvSpPr txBox="1"/>
          <p:nvPr/>
        </p:nvSpPr>
        <p:spPr>
          <a:xfrm>
            <a:off x="2316539" y="1296576"/>
            <a:ext cx="136548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Tính chất, ý nghĩa và bài học kinh nghiệm của Cách mạng Tháng Tám 1945</a:t>
            </a:r>
            <a:endParaRPr i="1"/>
          </a:p>
        </p:txBody>
      </p:sp>
      <p:sp>
        <p:nvSpPr>
          <p:cNvPr id="227" name="Google Shape;227;p9"/>
          <p:cNvSpPr txBox="1"/>
          <p:nvPr/>
        </p:nvSpPr>
        <p:spPr>
          <a:xfrm>
            <a:off x="3199626" y="722724"/>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228" name="Google Shape;228;p9"/>
          <p:cNvSpPr txBox="1"/>
          <p:nvPr/>
        </p:nvSpPr>
        <p:spPr>
          <a:xfrm>
            <a:off x="2001395" y="7161571"/>
            <a:ext cx="3292200" cy="2437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i="1" lang="en-US" sz="2400">
                <a:solidFill>
                  <a:srgbClr val="FFFFFF"/>
                </a:solidFill>
                <a:latin typeface="Vollkorn"/>
                <a:ea typeface="Vollkorn"/>
                <a:cs typeface="Vollkorn"/>
                <a:sym typeface="Vollkorn"/>
              </a:rPr>
              <a:t>Phải giương cao ngọn cờ giải phóng dân tộc, giải quyết đúng đắn hai nhiệm vụ </a:t>
            </a:r>
            <a:endParaRPr i="1"/>
          </a:p>
          <a:p>
            <a:pPr indent="0" lvl="0" marL="0" marR="0" rtl="0" algn="ctr">
              <a:lnSpc>
                <a:spcPct val="139958"/>
              </a:lnSpc>
              <a:spcBef>
                <a:spcPts val="0"/>
              </a:spcBef>
              <a:spcAft>
                <a:spcPts val="0"/>
              </a:spcAft>
              <a:buNone/>
            </a:pPr>
            <a:r>
              <a:rPr i="1" lang="en-US" sz="2400">
                <a:solidFill>
                  <a:srgbClr val="FFFFFF"/>
                </a:solidFill>
                <a:latin typeface="Vollkorn"/>
                <a:ea typeface="Vollkorn"/>
                <a:cs typeface="Vollkorn"/>
                <a:sym typeface="Vollkorn"/>
              </a:rPr>
              <a:t>độc lập dân tộc và </a:t>
            </a:r>
            <a:endParaRPr i="1"/>
          </a:p>
          <a:p>
            <a:pPr indent="0" lvl="0" marL="0" marR="0" rtl="0" algn="ctr">
              <a:lnSpc>
                <a:spcPct val="139958"/>
              </a:lnSpc>
              <a:spcBef>
                <a:spcPts val="0"/>
              </a:spcBef>
              <a:spcAft>
                <a:spcPts val="0"/>
              </a:spcAft>
              <a:buNone/>
            </a:pPr>
            <a:r>
              <a:rPr i="1" lang="en-US" sz="2400">
                <a:solidFill>
                  <a:srgbClr val="FFFFFF"/>
                </a:solidFill>
                <a:latin typeface="Vollkorn"/>
                <a:ea typeface="Vollkorn"/>
                <a:cs typeface="Vollkorn"/>
                <a:sym typeface="Vollkorn"/>
              </a:rPr>
              <a:t>cách mạng ruộng đất</a:t>
            </a:r>
            <a:endParaRPr i="1"/>
          </a:p>
        </p:txBody>
      </p:sp>
      <p:grpSp>
        <p:nvGrpSpPr>
          <p:cNvPr id="229" name="Google Shape;229;p9"/>
          <p:cNvGrpSpPr/>
          <p:nvPr/>
        </p:nvGrpSpPr>
        <p:grpSpPr>
          <a:xfrm>
            <a:off x="2001395" y="3537324"/>
            <a:ext cx="3244200" cy="1353694"/>
            <a:chOff x="0" y="-57150"/>
            <a:chExt cx="1110923" cy="463550"/>
          </a:xfrm>
        </p:grpSpPr>
        <p:sp>
          <p:nvSpPr>
            <p:cNvPr id="230" name="Google Shape;230;p9"/>
            <p:cNvSpPr/>
            <p:nvPr/>
          </p:nvSpPr>
          <p:spPr>
            <a:xfrm>
              <a:off x="0" y="0"/>
              <a:ext cx="1110923" cy="406400"/>
            </a:xfrm>
            <a:custGeom>
              <a:rect b="b" l="l" r="r" t="t"/>
              <a:pathLst>
                <a:path extrusionOk="0" h="406400" w="1110923">
                  <a:moveTo>
                    <a:pt x="907723" y="0"/>
                  </a:moveTo>
                  <a:cubicBezTo>
                    <a:pt x="1019947" y="0"/>
                    <a:pt x="1110923" y="90976"/>
                    <a:pt x="1110923" y="203200"/>
                  </a:cubicBezTo>
                  <a:cubicBezTo>
                    <a:pt x="1110923" y="315424"/>
                    <a:pt x="1019947" y="406400"/>
                    <a:pt x="907723" y="406400"/>
                  </a:cubicBezTo>
                  <a:lnTo>
                    <a:pt x="203200" y="406400"/>
                  </a:lnTo>
                  <a:cubicBezTo>
                    <a:pt x="90976" y="406400"/>
                    <a:pt x="0" y="315424"/>
                    <a:pt x="0" y="203200"/>
                  </a:cubicBezTo>
                  <a:cubicBezTo>
                    <a:pt x="0" y="90976"/>
                    <a:pt x="90976" y="0"/>
                    <a:pt x="203200" y="0"/>
                  </a:cubicBezTo>
                  <a:close/>
                </a:path>
              </a:pathLst>
            </a:custGeom>
            <a:solidFill>
              <a:srgbClr val="F8E3C4"/>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1" name="Google Shape;231;p9"/>
            <p:cNvSpPr txBox="1"/>
            <p:nvPr/>
          </p:nvSpPr>
          <p:spPr>
            <a:xfrm>
              <a:off x="0" y="-57150"/>
              <a:ext cx="1110923"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i="1" lang="en-US" sz="3199">
                  <a:solidFill>
                    <a:srgbClr val="000000"/>
                  </a:solidFill>
                  <a:latin typeface="Vollkorn"/>
                  <a:ea typeface="Vollkorn"/>
                  <a:cs typeface="Vollkorn"/>
                  <a:sym typeface="Vollkorn"/>
                </a:rPr>
                <a:t>Chỉ đạo chiến lược</a:t>
              </a:r>
              <a:endParaRPr i="1"/>
            </a:p>
          </p:txBody>
        </p:sp>
      </p:grpSp>
      <p:pic>
        <p:nvPicPr>
          <p:cNvPr id="232" name="Google Shape;232;p9"/>
          <p:cNvPicPr preferRelativeResize="0"/>
          <p:nvPr/>
        </p:nvPicPr>
        <p:blipFill rotWithShape="1">
          <a:blip r:embed="rId5">
            <a:alphaModFix/>
          </a:blip>
          <a:srcRect b="0" l="0" r="0" t="0"/>
          <a:stretch/>
        </p:blipFill>
        <p:spPr>
          <a:xfrm flipH="1" rot="-5400000">
            <a:off x="2458615" y="5520120"/>
            <a:ext cx="2329759" cy="1048392"/>
          </a:xfrm>
          <a:prstGeom prst="rect">
            <a:avLst/>
          </a:prstGeom>
          <a:noFill/>
          <a:ln>
            <a:noFill/>
          </a:ln>
        </p:spPr>
      </p:pic>
      <p:sp>
        <p:nvSpPr>
          <p:cNvPr id="233" name="Google Shape;233;p9"/>
          <p:cNvSpPr txBox="1"/>
          <p:nvPr/>
        </p:nvSpPr>
        <p:spPr>
          <a:xfrm>
            <a:off x="5666722" y="7171096"/>
            <a:ext cx="3292200" cy="2000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Liên minh công - nông - trí phải khơi dậy tinh thần dân tộc trong mọi lực lượng, đoàn kết rộng rãi</a:t>
            </a:r>
            <a:endParaRPr i="1"/>
          </a:p>
        </p:txBody>
      </p:sp>
      <p:grpSp>
        <p:nvGrpSpPr>
          <p:cNvPr id="234" name="Google Shape;234;p9"/>
          <p:cNvGrpSpPr/>
          <p:nvPr/>
        </p:nvGrpSpPr>
        <p:grpSpPr>
          <a:xfrm>
            <a:off x="5666722" y="3537324"/>
            <a:ext cx="3244200" cy="1353694"/>
            <a:chOff x="0" y="-57150"/>
            <a:chExt cx="1110923" cy="463550"/>
          </a:xfrm>
        </p:grpSpPr>
        <p:sp>
          <p:nvSpPr>
            <p:cNvPr id="235" name="Google Shape;235;p9"/>
            <p:cNvSpPr/>
            <p:nvPr/>
          </p:nvSpPr>
          <p:spPr>
            <a:xfrm>
              <a:off x="0" y="0"/>
              <a:ext cx="1110923" cy="406400"/>
            </a:xfrm>
            <a:custGeom>
              <a:rect b="b" l="l" r="r" t="t"/>
              <a:pathLst>
                <a:path extrusionOk="0" h="406400" w="1110923">
                  <a:moveTo>
                    <a:pt x="907723" y="0"/>
                  </a:moveTo>
                  <a:cubicBezTo>
                    <a:pt x="1019947" y="0"/>
                    <a:pt x="1110923" y="90976"/>
                    <a:pt x="1110923" y="203200"/>
                  </a:cubicBezTo>
                  <a:cubicBezTo>
                    <a:pt x="1110923" y="315424"/>
                    <a:pt x="1019947" y="406400"/>
                    <a:pt x="907723" y="406400"/>
                  </a:cubicBezTo>
                  <a:lnTo>
                    <a:pt x="203200" y="406400"/>
                  </a:lnTo>
                  <a:cubicBezTo>
                    <a:pt x="90976" y="406400"/>
                    <a:pt x="0" y="315424"/>
                    <a:pt x="0" y="203200"/>
                  </a:cubicBezTo>
                  <a:cubicBezTo>
                    <a:pt x="0" y="90976"/>
                    <a:pt x="90976" y="0"/>
                    <a:pt x="203200" y="0"/>
                  </a:cubicBezTo>
                  <a:close/>
                </a:path>
              </a:pathLst>
            </a:custGeom>
            <a:solidFill>
              <a:srgbClr val="69D6E7"/>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6" name="Google Shape;236;p9"/>
            <p:cNvSpPr txBox="1"/>
            <p:nvPr/>
          </p:nvSpPr>
          <p:spPr>
            <a:xfrm>
              <a:off x="0" y="-57150"/>
              <a:ext cx="1110923"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3"/>
                </a:lnSpc>
                <a:spcBef>
                  <a:spcPts val="0"/>
                </a:spcBef>
                <a:spcAft>
                  <a:spcPts val="0"/>
                </a:spcAft>
                <a:buNone/>
              </a:pPr>
              <a:r>
                <a:rPr i="1" lang="en-US" sz="2899">
                  <a:solidFill>
                    <a:srgbClr val="000000"/>
                  </a:solidFill>
                  <a:latin typeface="Vollkorn"/>
                  <a:ea typeface="Vollkorn"/>
                  <a:cs typeface="Vollkorn"/>
                  <a:sym typeface="Vollkorn"/>
                </a:rPr>
                <a:t>Xây dựng lực lượng</a:t>
              </a:r>
              <a:endParaRPr i="1"/>
            </a:p>
          </p:txBody>
        </p:sp>
      </p:grpSp>
      <p:pic>
        <p:nvPicPr>
          <p:cNvPr id="237" name="Google Shape;237;p9"/>
          <p:cNvPicPr preferRelativeResize="0"/>
          <p:nvPr/>
        </p:nvPicPr>
        <p:blipFill rotWithShape="1">
          <a:blip r:embed="rId5">
            <a:alphaModFix/>
          </a:blip>
          <a:srcRect b="0" l="0" r="0" t="0"/>
          <a:stretch/>
        </p:blipFill>
        <p:spPr>
          <a:xfrm flipH="1" rot="-5400000">
            <a:off x="6123942" y="5520120"/>
            <a:ext cx="2329759" cy="1048392"/>
          </a:xfrm>
          <a:prstGeom prst="rect">
            <a:avLst/>
          </a:prstGeom>
          <a:noFill/>
          <a:ln>
            <a:noFill/>
          </a:ln>
        </p:spPr>
      </p:pic>
      <p:sp>
        <p:nvSpPr>
          <p:cNvPr id="238" name="Google Shape;238;p9"/>
          <p:cNvSpPr txBox="1"/>
          <p:nvPr/>
        </p:nvSpPr>
        <p:spPr>
          <a:xfrm>
            <a:off x="9330508" y="7161571"/>
            <a:ext cx="3292200" cy="2832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300">
                <a:solidFill>
                  <a:srgbClr val="FFFFFF"/>
                </a:solidFill>
                <a:latin typeface="Vollkorn"/>
                <a:ea typeface="Vollkorn"/>
                <a:cs typeface="Vollkorn"/>
                <a:sym typeface="Vollkorn"/>
              </a:rPr>
              <a:t>Kết hợp đấu tranh chính trị với quân sự, nắm vững quan điểm bạo lực của quần chúng, tiến hành chiến tranh du kích cục bộ, từng phần tiến tới </a:t>
            </a:r>
            <a:endParaRPr i="1"/>
          </a:p>
          <a:p>
            <a:pPr indent="0" lvl="0" marL="0" marR="0" rtl="0" algn="ctr">
              <a:lnSpc>
                <a:spcPct val="140000"/>
              </a:lnSpc>
              <a:spcBef>
                <a:spcPts val="0"/>
              </a:spcBef>
              <a:spcAft>
                <a:spcPts val="0"/>
              </a:spcAft>
              <a:buNone/>
            </a:pPr>
            <a:r>
              <a:rPr i="1" lang="en-US" sz="2300">
                <a:solidFill>
                  <a:srgbClr val="FFFFFF"/>
                </a:solidFill>
                <a:latin typeface="Vollkorn"/>
                <a:ea typeface="Vollkorn"/>
                <a:cs typeface="Vollkorn"/>
                <a:sym typeface="Vollkorn"/>
              </a:rPr>
              <a:t>Tổng khởi nghĩa</a:t>
            </a:r>
            <a:endParaRPr i="1"/>
          </a:p>
        </p:txBody>
      </p:sp>
      <p:grpSp>
        <p:nvGrpSpPr>
          <p:cNvPr id="239" name="Google Shape;239;p9"/>
          <p:cNvGrpSpPr/>
          <p:nvPr/>
        </p:nvGrpSpPr>
        <p:grpSpPr>
          <a:xfrm>
            <a:off x="9330508" y="3537324"/>
            <a:ext cx="3244200" cy="1410325"/>
            <a:chOff x="0" y="-57150"/>
            <a:chExt cx="1110923" cy="482942"/>
          </a:xfrm>
        </p:grpSpPr>
        <p:sp>
          <p:nvSpPr>
            <p:cNvPr id="240" name="Google Shape;240;p9"/>
            <p:cNvSpPr/>
            <p:nvPr/>
          </p:nvSpPr>
          <p:spPr>
            <a:xfrm>
              <a:off x="0" y="0"/>
              <a:ext cx="1110923" cy="425792"/>
            </a:xfrm>
            <a:custGeom>
              <a:rect b="b" l="l" r="r" t="t"/>
              <a:pathLst>
                <a:path extrusionOk="0" h="425792" w="1110923">
                  <a:moveTo>
                    <a:pt x="907723" y="0"/>
                  </a:moveTo>
                  <a:cubicBezTo>
                    <a:pt x="1019947" y="0"/>
                    <a:pt x="1110923" y="95317"/>
                    <a:pt x="1110923" y="212896"/>
                  </a:cubicBezTo>
                  <a:cubicBezTo>
                    <a:pt x="1110923" y="330476"/>
                    <a:pt x="1019947" y="425792"/>
                    <a:pt x="907723" y="425792"/>
                  </a:cubicBezTo>
                  <a:lnTo>
                    <a:pt x="203200" y="425792"/>
                  </a:lnTo>
                  <a:cubicBezTo>
                    <a:pt x="90976" y="425792"/>
                    <a:pt x="0" y="330476"/>
                    <a:pt x="0" y="212896"/>
                  </a:cubicBezTo>
                  <a:cubicBezTo>
                    <a:pt x="0" y="95317"/>
                    <a:pt x="90976" y="0"/>
                    <a:pt x="203200" y="0"/>
                  </a:cubicBezTo>
                  <a:close/>
                </a:path>
              </a:pathLst>
            </a:custGeom>
            <a:solidFill>
              <a:srgbClr val="A0935C"/>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1" name="Google Shape;241;p9"/>
            <p:cNvSpPr txBox="1"/>
            <p:nvPr/>
          </p:nvSpPr>
          <p:spPr>
            <a:xfrm>
              <a:off x="0" y="-57150"/>
              <a:ext cx="1110923" cy="482942"/>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i="1" lang="en-US" sz="2699">
                  <a:solidFill>
                    <a:srgbClr val="FFFF00"/>
                  </a:solidFill>
                  <a:latin typeface="Vollkorn"/>
                  <a:ea typeface="Vollkorn"/>
                  <a:cs typeface="Vollkorn"/>
                  <a:sym typeface="Vollkorn"/>
                </a:rPr>
                <a:t>Phương pháp</a:t>
              </a:r>
              <a:endParaRPr i="1"/>
            </a:p>
            <a:p>
              <a:pPr indent="0" lvl="0" marL="0" marR="0" rtl="0" algn="ctr">
                <a:lnSpc>
                  <a:spcPct val="140014"/>
                </a:lnSpc>
                <a:spcBef>
                  <a:spcPts val="0"/>
                </a:spcBef>
                <a:spcAft>
                  <a:spcPts val="0"/>
                </a:spcAft>
                <a:buNone/>
              </a:pPr>
              <a:r>
                <a:rPr i="1" lang="en-US" sz="2699">
                  <a:solidFill>
                    <a:srgbClr val="FFFF00"/>
                  </a:solidFill>
                  <a:latin typeface="Vollkorn"/>
                  <a:ea typeface="Vollkorn"/>
                  <a:cs typeface="Vollkorn"/>
                  <a:sym typeface="Vollkorn"/>
                </a:rPr>
                <a:t> cách mạng</a:t>
              </a:r>
              <a:endParaRPr i="1"/>
            </a:p>
          </p:txBody>
        </p:sp>
      </p:grpSp>
      <p:pic>
        <p:nvPicPr>
          <p:cNvPr id="242" name="Google Shape;242;p9"/>
          <p:cNvPicPr preferRelativeResize="0"/>
          <p:nvPr/>
        </p:nvPicPr>
        <p:blipFill rotWithShape="1">
          <a:blip r:embed="rId5">
            <a:alphaModFix/>
          </a:blip>
          <a:srcRect b="0" l="0" r="0" t="0"/>
          <a:stretch/>
        </p:blipFill>
        <p:spPr>
          <a:xfrm flipH="1" rot="-5400000">
            <a:off x="9787728" y="5520120"/>
            <a:ext cx="2329759" cy="1048392"/>
          </a:xfrm>
          <a:prstGeom prst="rect">
            <a:avLst/>
          </a:prstGeom>
          <a:noFill/>
          <a:ln>
            <a:noFill/>
          </a:ln>
        </p:spPr>
      </p:pic>
      <p:sp>
        <p:nvSpPr>
          <p:cNvPr id="243" name="Google Shape;243;p9"/>
          <p:cNvSpPr txBox="1"/>
          <p:nvPr/>
        </p:nvSpPr>
        <p:spPr>
          <a:xfrm>
            <a:off x="12858665" y="7161571"/>
            <a:ext cx="3515400" cy="258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100">
                <a:solidFill>
                  <a:srgbClr val="FFFFFF"/>
                </a:solidFill>
                <a:latin typeface="Vollkorn"/>
                <a:ea typeface="Vollkorn"/>
                <a:cs typeface="Vollkorn"/>
                <a:sym typeface="Vollkorn"/>
              </a:rPr>
              <a:t>Đảng phải tuyệt đối trung thành với lợi ích giai cấp và </a:t>
            </a:r>
            <a:endParaRPr i="1"/>
          </a:p>
          <a:p>
            <a:pPr indent="0" lvl="0" marL="0" marR="0" rtl="0" algn="ctr">
              <a:lnSpc>
                <a:spcPct val="140000"/>
              </a:lnSpc>
              <a:spcBef>
                <a:spcPts val="0"/>
              </a:spcBef>
              <a:spcAft>
                <a:spcPts val="0"/>
              </a:spcAft>
              <a:buNone/>
            </a:pPr>
            <a:r>
              <a:rPr i="1" lang="en-US" sz="2100">
                <a:solidFill>
                  <a:srgbClr val="FFFFFF"/>
                </a:solidFill>
                <a:latin typeface="Vollkorn"/>
                <a:ea typeface="Vollkorn"/>
                <a:cs typeface="Vollkorn"/>
                <a:sym typeface="Vollkorn"/>
              </a:rPr>
              <a:t>dân tộc, liên hệ chặt chẽ với </a:t>
            </a:r>
            <a:endParaRPr i="1"/>
          </a:p>
          <a:p>
            <a:pPr indent="0" lvl="0" marL="0" marR="0" rtl="0" algn="ctr">
              <a:lnSpc>
                <a:spcPct val="140000"/>
              </a:lnSpc>
              <a:spcBef>
                <a:spcPts val="0"/>
              </a:spcBef>
              <a:spcAft>
                <a:spcPts val="0"/>
              </a:spcAft>
              <a:buNone/>
            </a:pPr>
            <a:r>
              <a:rPr i="1" lang="en-US" sz="2100">
                <a:solidFill>
                  <a:srgbClr val="FFFFFF"/>
                </a:solidFill>
                <a:latin typeface="Vollkorn"/>
                <a:ea typeface="Vollkorn"/>
                <a:cs typeface="Vollkorn"/>
                <a:sym typeface="Vollkorn"/>
              </a:rPr>
              <a:t>quần chúng và với đội ngũ cán bộ. Đội ngũ đảng viên được tôi luyện trong đấu tranh cách mạng</a:t>
            </a:r>
            <a:endParaRPr i="1"/>
          </a:p>
        </p:txBody>
      </p:sp>
      <p:grpSp>
        <p:nvGrpSpPr>
          <p:cNvPr id="244" name="Google Shape;244;p9"/>
          <p:cNvGrpSpPr/>
          <p:nvPr/>
        </p:nvGrpSpPr>
        <p:grpSpPr>
          <a:xfrm>
            <a:off x="12994294" y="3537324"/>
            <a:ext cx="3244200" cy="1353694"/>
            <a:chOff x="0" y="-57150"/>
            <a:chExt cx="1110923" cy="463550"/>
          </a:xfrm>
        </p:grpSpPr>
        <p:sp>
          <p:nvSpPr>
            <p:cNvPr id="245" name="Google Shape;245;p9"/>
            <p:cNvSpPr/>
            <p:nvPr/>
          </p:nvSpPr>
          <p:spPr>
            <a:xfrm>
              <a:off x="0" y="0"/>
              <a:ext cx="1110923" cy="406400"/>
            </a:xfrm>
            <a:custGeom>
              <a:rect b="b" l="l" r="r" t="t"/>
              <a:pathLst>
                <a:path extrusionOk="0" h="406400" w="1110923">
                  <a:moveTo>
                    <a:pt x="907723" y="0"/>
                  </a:moveTo>
                  <a:cubicBezTo>
                    <a:pt x="1019947" y="0"/>
                    <a:pt x="1110923" y="90976"/>
                    <a:pt x="1110923" y="203200"/>
                  </a:cubicBezTo>
                  <a:cubicBezTo>
                    <a:pt x="1110923" y="315424"/>
                    <a:pt x="1019947" y="406400"/>
                    <a:pt x="907723" y="406400"/>
                  </a:cubicBezTo>
                  <a:lnTo>
                    <a:pt x="203200" y="406400"/>
                  </a:lnTo>
                  <a:cubicBezTo>
                    <a:pt x="90976" y="406400"/>
                    <a:pt x="0" y="315424"/>
                    <a:pt x="0" y="203200"/>
                  </a:cubicBezTo>
                  <a:cubicBezTo>
                    <a:pt x="0" y="90976"/>
                    <a:pt x="90976" y="0"/>
                    <a:pt x="203200" y="0"/>
                  </a:cubicBezTo>
                  <a:close/>
                </a:path>
              </a:pathLst>
            </a:custGeom>
            <a:solidFill>
              <a:srgbClr val="F5F44F"/>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6" name="Google Shape;246;p9"/>
            <p:cNvSpPr txBox="1"/>
            <p:nvPr/>
          </p:nvSpPr>
          <p:spPr>
            <a:xfrm>
              <a:off x="0" y="-57150"/>
              <a:ext cx="1110923"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i="1" lang="en-US" sz="2699">
                  <a:solidFill>
                    <a:srgbClr val="000000"/>
                  </a:solidFill>
                  <a:latin typeface="Vollkorn"/>
                  <a:ea typeface="Vollkorn"/>
                  <a:cs typeface="Vollkorn"/>
                  <a:sym typeface="Vollkorn"/>
                </a:rPr>
                <a:t>Xây dựng Đảng</a:t>
              </a:r>
              <a:endParaRPr i="1"/>
            </a:p>
          </p:txBody>
        </p:sp>
      </p:grpSp>
      <p:pic>
        <p:nvPicPr>
          <p:cNvPr id="247" name="Google Shape;247;p9"/>
          <p:cNvPicPr preferRelativeResize="0"/>
          <p:nvPr/>
        </p:nvPicPr>
        <p:blipFill rotWithShape="1">
          <a:blip r:embed="rId5">
            <a:alphaModFix/>
          </a:blip>
          <a:srcRect b="0" l="0" r="0" t="0"/>
          <a:stretch/>
        </p:blipFill>
        <p:spPr>
          <a:xfrm flipH="1" rot="-5400000">
            <a:off x="13451514" y="5520120"/>
            <a:ext cx="2329759" cy="1048392"/>
          </a:xfrm>
          <a:prstGeom prst="rect">
            <a:avLst/>
          </a:prstGeom>
          <a:noFill/>
          <a:ln>
            <a:noFill/>
          </a:ln>
        </p:spPr>
      </p:pic>
    </p:spTree>
  </p:cSld>
  <p:clrMapOvr>
    <a:masterClrMapping/>
  </p:clrMapOvr>
  <p:transition spd="slow" p14:dur="1500">
    <p:split orient="ver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